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mp3" ContentType="audio/unknown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71" r:id="rId2"/>
    <p:sldId id="256" r:id="rId3"/>
    <p:sldId id="266" r:id="rId4"/>
    <p:sldId id="267" r:id="rId5"/>
    <p:sldId id="268" r:id="rId6"/>
    <p:sldId id="269" r:id="rId7"/>
    <p:sldId id="257" r:id="rId8"/>
    <p:sldId id="260" r:id="rId9"/>
    <p:sldId id="261" r:id="rId10"/>
    <p:sldId id="262" r:id="rId11"/>
    <p:sldId id="263" r:id="rId12"/>
    <p:sldId id="264" r:id="rId13"/>
    <p:sldId id="258" r:id="rId14"/>
    <p:sldId id="272" r:id="rId15"/>
    <p:sldId id="273" r:id="rId16"/>
  </p:sldIdLst>
  <p:sldSz cx="9144000" cy="6858000" type="screen4x3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94" autoAdjust="0"/>
    <p:restoredTop sz="94671" autoAdjust="0"/>
  </p:normalViewPr>
  <p:slideViewPr>
    <p:cSldViewPr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o-RO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A84A6EA-3F99-4411-873E-FC5F74518625}" type="datetimeFigureOut">
              <a:rPr lang="ro-RO" smtClean="0"/>
              <a:pPr/>
              <a:t>29.05.2017</a:t>
            </a:fld>
            <a:endParaRPr lang="ro-R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o-RO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18CC70-7D04-44B2-BE5D-385931CE21A3}" type="slidenum">
              <a:rPr lang="ro-RO" smtClean="0"/>
              <a:pPr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2514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rgbClr val="7030A0"/>
                </a:solidFill>
              </a:rPr>
              <a:t>IMPREUNA CONTRA                    VICIILOR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7000" y="56388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solidFill>
                  <a:srgbClr val="7030A0"/>
                </a:solidFill>
              </a:rPr>
              <a:t>Proiect</a:t>
            </a:r>
            <a:r>
              <a:rPr lang="en-US" b="1" i="1" dirty="0" smtClean="0">
                <a:solidFill>
                  <a:srgbClr val="7030A0"/>
                </a:solidFill>
              </a:rPr>
              <a:t> </a:t>
            </a:r>
            <a:r>
              <a:rPr lang="en-US" b="1" i="1" dirty="0" err="1" smtClean="0">
                <a:solidFill>
                  <a:srgbClr val="7030A0"/>
                </a:solidFill>
              </a:rPr>
              <a:t>realizat</a:t>
            </a:r>
            <a:r>
              <a:rPr lang="en-US" b="1" i="1" dirty="0" smtClean="0">
                <a:solidFill>
                  <a:srgbClr val="7030A0"/>
                </a:solidFill>
              </a:rPr>
              <a:t> de </a:t>
            </a:r>
            <a:r>
              <a:rPr lang="en-US" b="1" i="1" dirty="0" err="1" smtClean="0">
                <a:solidFill>
                  <a:srgbClr val="7030A0"/>
                </a:solidFill>
              </a:rPr>
              <a:t>Agrigoroaie</a:t>
            </a:r>
            <a:r>
              <a:rPr lang="en-US" b="1" i="1" dirty="0" smtClean="0">
                <a:solidFill>
                  <a:srgbClr val="7030A0"/>
                </a:solidFill>
              </a:rPr>
              <a:t> Marian</a:t>
            </a:r>
            <a:endParaRPr lang="en-GB" b="1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/>
          <p:cNvSpPr>
            <a:spLocks noGrp="1"/>
          </p:cNvSpPr>
          <p:nvPr>
            <p:ph type="title"/>
          </p:nvPr>
        </p:nvSpPr>
        <p:spPr>
          <a:xfrm>
            <a:off x="2843808" y="188640"/>
            <a:ext cx="4474840" cy="95596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latin typeface="Monotype Corsiva" pitchFamily="66" charset="0"/>
              </a:rPr>
              <a:t>CAPTIVITATE…</a:t>
            </a:r>
            <a:endParaRPr lang="ro-RO" sz="4400" dirty="0">
              <a:solidFill>
                <a:srgbClr val="7030A0"/>
              </a:solidFill>
              <a:latin typeface="Monotype Corsiva" pitchFamily="66" charset="0"/>
            </a:endParaRPr>
          </a:p>
        </p:txBody>
      </p:sp>
      <p:sp>
        <p:nvSpPr>
          <p:cNvPr id="4" name="Substituent text 3"/>
          <p:cNvSpPr>
            <a:spLocks noGrp="1"/>
          </p:cNvSpPr>
          <p:nvPr>
            <p:ph type="body" idx="1"/>
          </p:nvPr>
        </p:nvSpPr>
        <p:spPr>
          <a:xfrm>
            <a:off x="4932040" y="1628800"/>
            <a:ext cx="4032448" cy="5373216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Tempus Sans ITC" pitchFamily="82" charset="0"/>
              </a:rPr>
              <a:t>Dependentii</a:t>
            </a:r>
            <a:r>
              <a:rPr lang="en-US" sz="2400" dirty="0">
                <a:latin typeface="Tempus Sans ITC" pitchFamily="82" charset="0"/>
              </a:rPr>
              <a:t> de </a:t>
            </a:r>
            <a:r>
              <a:rPr lang="en-US" sz="2400" dirty="0" err="1">
                <a:latin typeface="Tempus Sans ITC" pitchFamily="82" charset="0"/>
              </a:rPr>
              <a:t>droguri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si</a:t>
            </a:r>
            <a:r>
              <a:rPr lang="en-US" sz="2400" dirty="0">
                <a:latin typeface="Tempus Sans ITC" pitchFamily="82" charset="0"/>
              </a:rPr>
              <a:t>-au </a:t>
            </a:r>
            <a:r>
              <a:rPr lang="en-US" sz="2400" dirty="0" err="1">
                <a:latin typeface="Tempus Sans ITC" pitchFamily="82" charset="0"/>
              </a:rPr>
              <a:t>pierdut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libertatea</a:t>
            </a:r>
            <a:r>
              <a:rPr lang="en-US" sz="2400" dirty="0">
                <a:latin typeface="Tempus Sans ITC" pitchFamily="82" charset="0"/>
              </a:rPr>
              <a:t>. </a:t>
            </a:r>
            <a:r>
              <a:rPr lang="en-US" sz="2400" dirty="0" err="1">
                <a:latin typeface="Tempus Sans ITC" pitchFamily="82" charset="0"/>
              </a:rPr>
              <a:t>Odata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ce</a:t>
            </a:r>
            <a:r>
              <a:rPr lang="en-US" sz="2400" dirty="0">
                <a:latin typeface="Tempus Sans ITC" pitchFamily="82" charset="0"/>
              </a:rPr>
              <a:t> au </a:t>
            </a:r>
            <a:r>
              <a:rPr lang="en-US" sz="2400" dirty="0" err="1">
                <a:latin typeface="Tempus Sans ITC" pitchFamily="82" charset="0"/>
              </a:rPr>
              <a:t>cedat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 smtClean="0">
                <a:latin typeface="Tempus Sans ITC" pitchFamily="82" charset="0"/>
              </a:rPr>
              <a:t>ispitei</a:t>
            </a:r>
            <a:r>
              <a:rPr lang="en-US" sz="2400" dirty="0">
                <a:latin typeface="Tempus Sans ITC" pitchFamily="82" charset="0"/>
              </a:rPr>
              <a:t>, au </a:t>
            </a:r>
            <a:r>
              <a:rPr lang="en-US" sz="2400" dirty="0" err="1">
                <a:latin typeface="Tempus Sans ITC" pitchFamily="82" charset="0"/>
              </a:rPr>
              <a:t>devenit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adevarate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fiare</a:t>
            </a:r>
            <a:r>
              <a:rPr lang="en-US" sz="2400" dirty="0">
                <a:latin typeface="Tempus Sans ITC" pitchFamily="82" charset="0"/>
              </a:rPr>
              <a:t>. In </a:t>
            </a:r>
            <a:r>
              <a:rPr lang="en-US" sz="2400" dirty="0" err="1">
                <a:latin typeface="Tempus Sans ITC" pitchFamily="82" charset="0"/>
              </a:rPr>
              <a:t>momentele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acelea</a:t>
            </a:r>
            <a:r>
              <a:rPr lang="en-US" sz="2400" dirty="0">
                <a:latin typeface="Tempus Sans ITC" pitchFamily="82" charset="0"/>
              </a:rPr>
              <a:t>, in </a:t>
            </a:r>
            <a:r>
              <a:rPr lang="en-US" sz="2400" dirty="0" err="1">
                <a:latin typeface="Tempus Sans ITC" pitchFamily="82" charset="0"/>
              </a:rPr>
              <a:t>ei</a:t>
            </a:r>
            <a:r>
              <a:rPr lang="en-US" sz="2400" dirty="0">
                <a:latin typeface="Tempus Sans ITC" pitchFamily="82" charset="0"/>
              </a:rPr>
              <a:t> nu </a:t>
            </a:r>
            <a:r>
              <a:rPr lang="en-US" sz="2400" dirty="0" err="1">
                <a:latin typeface="Tempus Sans ITC" pitchFamily="82" charset="0"/>
              </a:rPr>
              <a:t>mai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exista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nici</a:t>
            </a:r>
            <a:r>
              <a:rPr lang="en-US" sz="2400" dirty="0">
                <a:latin typeface="Tempus Sans ITC" pitchFamily="82" charset="0"/>
              </a:rPr>
              <a:t> un gram de </a:t>
            </a:r>
            <a:r>
              <a:rPr lang="en-US" sz="2400" dirty="0" err="1">
                <a:latin typeface="Tempus Sans ITC" pitchFamily="82" charset="0"/>
              </a:rPr>
              <a:t>dumnezeire</a:t>
            </a:r>
            <a:r>
              <a:rPr lang="en-US" sz="2400" dirty="0">
                <a:latin typeface="Tempus Sans ITC" pitchFamily="82" charset="0"/>
              </a:rPr>
              <a:t>. Nu au </a:t>
            </a:r>
            <a:r>
              <a:rPr lang="en-US" sz="2400" dirty="0" err="1">
                <a:latin typeface="Tempus Sans ITC" pitchFamily="82" charset="0"/>
              </a:rPr>
              <a:t>mila</a:t>
            </a:r>
            <a:r>
              <a:rPr lang="en-US" sz="2400" dirty="0">
                <a:latin typeface="Tempus Sans ITC" pitchFamily="82" charset="0"/>
              </a:rPr>
              <a:t>, nu au </a:t>
            </a:r>
            <a:r>
              <a:rPr lang="en-US" sz="2400" dirty="0" err="1">
                <a:latin typeface="Tempus Sans ITC" pitchFamily="82" charset="0"/>
              </a:rPr>
              <a:t>dragoste</a:t>
            </a:r>
            <a:r>
              <a:rPr lang="en-US" sz="2400" dirty="0">
                <a:latin typeface="Tempus Sans ITC" pitchFamily="82" charset="0"/>
              </a:rPr>
              <a:t>, nu au </a:t>
            </a:r>
            <a:r>
              <a:rPr lang="en-US" sz="2400" dirty="0" err="1">
                <a:latin typeface="Tempus Sans ITC" pitchFamily="82" charset="0"/>
              </a:rPr>
              <a:t>jena</a:t>
            </a:r>
            <a:r>
              <a:rPr lang="en-US" sz="2400" dirty="0">
                <a:latin typeface="Tempus Sans ITC" pitchFamily="82" charset="0"/>
              </a:rPr>
              <a:t>. </a:t>
            </a:r>
            <a:r>
              <a:rPr lang="en-US" sz="2400" dirty="0" err="1">
                <a:latin typeface="Tempus Sans ITC" pitchFamily="82" charset="0"/>
              </a:rPr>
              <a:t>Simtind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aceste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lucruri</a:t>
            </a:r>
            <a:r>
              <a:rPr lang="en-US" sz="2400" dirty="0">
                <a:latin typeface="Tempus Sans ITC" pitchFamily="82" charset="0"/>
              </a:rPr>
              <a:t>, </a:t>
            </a:r>
            <a:r>
              <a:rPr lang="en-US" sz="2400" dirty="0" err="1">
                <a:latin typeface="Tempus Sans ITC" pitchFamily="82" charset="0"/>
              </a:rPr>
              <a:t>toxicomanii</a:t>
            </a:r>
            <a:r>
              <a:rPr lang="en-US" sz="2400" dirty="0">
                <a:latin typeface="Tempus Sans ITC" pitchFamily="82" charset="0"/>
              </a:rPr>
              <a:t>, in loc </a:t>
            </a:r>
            <a:r>
              <a:rPr lang="en-US" sz="2400" dirty="0" err="1">
                <a:latin typeface="Tempus Sans ITC" pitchFamily="82" charset="0"/>
              </a:rPr>
              <a:t>sa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lupte</a:t>
            </a:r>
            <a:r>
              <a:rPr lang="en-US" sz="2400" dirty="0">
                <a:latin typeface="Tempus Sans ITC" pitchFamily="82" charset="0"/>
              </a:rPr>
              <a:t>, </a:t>
            </a:r>
            <a:r>
              <a:rPr lang="en-US" sz="2400" dirty="0" err="1">
                <a:latin typeface="Tempus Sans ITC" pitchFamily="82" charset="0"/>
              </a:rPr>
              <a:t>cedeaza</a:t>
            </a:r>
            <a:r>
              <a:rPr lang="en-US" sz="2400" dirty="0">
                <a:latin typeface="Tempus Sans ITC" pitchFamily="82" charset="0"/>
              </a:rPr>
              <a:t>, </a:t>
            </a:r>
            <a:r>
              <a:rPr lang="en-US" sz="2400" dirty="0" err="1" smtClean="0">
                <a:latin typeface="Tempus Sans ITC" pitchFamily="82" charset="0"/>
              </a:rPr>
              <a:t>intorcandu</a:t>
            </a:r>
            <a:r>
              <a:rPr lang="en-US" sz="2400" dirty="0" smtClean="0">
                <a:latin typeface="Tempus Sans ITC" pitchFamily="82" charset="0"/>
              </a:rPr>
              <a:t>-se </a:t>
            </a:r>
            <a:r>
              <a:rPr lang="en-US" sz="2400" dirty="0">
                <a:latin typeface="Tempus Sans ITC" pitchFamily="82" charset="0"/>
              </a:rPr>
              <a:t>in </a:t>
            </a:r>
            <a:r>
              <a:rPr lang="en-US" sz="2400" dirty="0" err="1">
                <a:latin typeface="Tempus Sans ITC" pitchFamily="82" charset="0"/>
              </a:rPr>
              <a:t>mijlocul</a:t>
            </a:r>
            <a:r>
              <a:rPr lang="en-US" sz="2400" dirty="0">
                <a:latin typeface="Tempus Sans ITC" pitchFamily="82" charset="0"/>
              </a:rPr>
              <a:t> </a:t>
            </a:r>
            <a:r>
              <a:rPr lang="en-US" sz="2400" dirty="0" err="1">
                <a:latin typeface="Tempus Sans ITC" pitchFamily="82" charset="0"/>
              </a:rPr>
              <a:t>vechilor</a:t>
            </a:r>
            <a:r>
              <a:rPr lang="en-US" sz="2400" dirty="0">
                <a:latin typeface="Tempus Sans ITC" pitchFamily="82" charset="0"/>
              </a:rPr>
              <a:t> “</a:t>
            </a:r>
            <a:r>
              <a:rPr lang="en-US" sz="2400" dirty="0" err="1">
                <a:latin typeface="Tempus Sans ITC" pitchFamily="82" charset="0"/>
              </a:rPr>
              <a:t>prieteni</a:t>
            </a:r>
            <a:r>
              <a:rPr lang="en-US" sz="2400" dirty="0">
                <a:latin typeface="Tempus Sans ITC" pitchFamily="82" charset="0"/>
              </a:rPr>
              <a:t>”</a:t>
            </a:r>
            <a:endParaRPr lang="ro-RO" sz="2400" dirty="0">
              <a:latin typeface="Tempus Sans ITC" pitchFamily="82" charset="0"/>
            </a:endParaRPr>
          </a:p>
          <a:p>
            <a:endParaRPr lang="ro-RO" sz="2400" dirty="0">
              <a:latin typeface="Tempus Sans ITC" pitchFamily="82" charset="0"/>
            </a:endParaRPr>
          </a:p>
        </p:txBody>
      </p:sp>
      <p:pic>
        <p:nvPicPr>
          <p:cNvPr id="9" name="Substituent conținut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9910" y="1340767"/>
            <a:ext cx="3665806" cy="5504213"/>
          </a:xfrm>
        </p:spPr>
      </p:pic>
    </p:spTree>
    <p:extLst>
      <p:ext uri="{BB962C8B-B14F-4D97-AF65-F5344CB8AC3E}">
        <p14:creationId xmlns:p14="http://schemas.microsoft.com/office/powerpoint/2010/main" xmlns="" val="295265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u 13"/>
          <p:cNvSpPr>
            <a:spLocks noGrp="1"/>
          </p:cNvSpPr>
          <p:nvPr>
            <p:ph type="title"/>
          </p:nvPr>
        </p:nvSpPr>
        <p:spPr>
          <a:xfrm>
            <a:off x="179512" y="188640"/>
            <a:ext cx="5036127" cy="900545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7030A0"/>
                </a:solidFill>
                <a:latin typeface="Bradley Hand ITC" pitchFamily="66" charset="0"/>
                <a:ea typeface="Segoe UI Symbol" pitchFamily="34" charset="0"/>
              </a:rPr>
              <a:t>FRICA…</a:t>
            </a:r>
            <a:endParaRPr lang="ro-RO" sz="6000" dirty="0">
              <a:solidFill>
                <a:srgbClr val="7030A0"/>
              </a:solidFill>
              <a:latin typeface="Bradley Hand ITC" pitchFamily="66" charset="0"/>
              <a:ea typeface="Segoe UI Symbol" pitchFamily="34" charset="0"/>
            </a:endParaRPr>
          </a:p>
        </p:txBody>
      </p:sp>
      <p:sp>
        <p:nvSpPr>
          <p:cNvPr id="15" name="Substituent text 14"/>
          <p:cNvSpPr>
            <a:spLocks noGrp="1"/>
          </p:cNvSpPr>
          <p:nvPr>
            <p:ph type="body" idx="1"/>
          </p:nvPr>
        </p:nvSpPr>
        <p:spPr>
          <a:xfrm>
            <a:off x="4139952" y="2132856"/>
            <a:ext cx="4824536" cy="4536504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Segoe Print" pitchFamily="2" charset="0"/>
              </a:rPr>
              <a:t>Alunga-ti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teama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si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ajuta-te</a:t>
            </a:r>
            <a:r>
              <a:rPr lang="en-US" sz="2000" dirty="0">
                <a:latin typeface="Segoe Print" pitchFamily="2" charset="0"/>
              </a:rPr>
              <a:t> ! </a:t>
            </a:r>
            <a:r>
              <a:rPr lang="en-US" sz="2000" dirty="0" err="1">
                <a:latin typeface="Segoe Print" pitchFamily="2" charset="0"/>
              </a:rPr>
              <a:t>Ia-ti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inima</a:t>
            </a:r>
            <a:r>
              <a:rPr lang="en-US" sz="2000" dirty="0">
                <a:latin typeface="Segoe Print" pitchFamily="2" charset="0"/>
              </a:rPr>
              <a:t> in </a:t>
            </a:r>
            <a:r>
              <a:rPr lang="en-US" sz="2000" dirty="0" err="1">
                <a:latin typeface="Segoe Print" pitchFamily="2" charset="0"/>
              </a:rPr>
              <a:t>dinti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si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recunoaste-ti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greseala</a:t>
            </a:r>
            <a:r>
              <a:rPr lang="en-US" sz="2000" dirty="0">
                <a:latin typeface="Segoe Print" pitchFamily="2" charset="0"/>
              </a:rPr>
              <a:t>! </a:t>
            </a:r>
            <a:r>
              <a:rPr lang="en-US" sz="2000" dirty="0" err="1">
                <a:latin typeface="Segoe Print" pitchFamily="2" charset="0"/>
              </a:rPr>
              <a:t>Fa-ti</a:t>
            </a:r>
            <a:r>
              <a:rPr lang="en-US" sz="2000" dirty="0">
                <a:latin typeface="Segoe Print" pitchFamily="2" charset="0"/>
              </a:rPr>
              <a:t> un bine tie , </a:t>
            </a:r>
            <a:r>
              <a:rPr lang="en-US" sz="2000" dirty="0" err="1">
                <a:latin typeface="Segoe Print" pitchFamily="2" charset="0"/>
              </a:rPr>
              <a:t>incearca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sa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ajungi</a:t>
            </a:r>
            <a:r>
              <a:rPr lang="en-US" sz="2000" dirty="0">
                <a:latin typeface="Segoe Print" pitchFamily="2" charset="0"/>
              </a:rPr>
              <a:t> “</a:t>
            </a:r>
            <a:r>
              <a:rPr lang="en-US" sz="2000" dirty="0" err="1">
                <a:latin typeface="Segoe Print" pitchFamily="2" charset="0"/>
              </a:rPr>
              <a:t>cineva</a:t>
            </a:r>
            <a:r>
              <a:rPr lang="en-US" sz="2000" dirty="0">
                <a:latin typeface="Segoe Print" pitchFamily="2" charset="0"/>
              </a:rPr>
              <a:t>” in </a:t>
            </a:r>
            <a:r>
              <a:rPr lang="en-US" sz="2000" dirty="0" err="1">
                <a:latin typeface="Segoe Print" pitchFamily="2" charset="0"/>
              </a:rPr>
              <a:t>viata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si</a:t>
            </a:r>
            <a:r>
              <a:rPr lang="en-US" sz="2000" dirty="0">
                <a:latin typeface="Segoe Print" pitchFamily="2" charset="0"/>
              </a:rPr>
              <a:t> nu </a:t>
            </a:r>
            <a:r>
              <a:rPr lang="en-US" sz="2000" dirty="0" err="1">
                <a:latin typeface="Segoe Print" pitchFamily="2" charset="0"/>
              </a:rPr>
              <a:t>te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consola</a:t>
            </a:r>
            <a:r>
              <a:rPr lang="en-US" sz="2000" dirty="0">
                <a:latin typeface="Segoe Print" pitchFamily="2" charset="0"/>
              </a:rPr>
              <a:t> cu </a:t>
            </a:r>
            <a:r>
              <a:rPr lang="en-US" sz="2000" dirty="0" err="1">
                <a:latin typeface="Segoe Print" pitchFamily="2" charset="0"/>
              </a:rPr>
              <a:t>metode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neadecvate</a:t>
            </a:r>
            <a:r>
              <a:rPr lang="en-US" sz="2000" dirty="0">
                <a:latin typeface="Segoe Print" pitchFamily="2" charset="0"/>
              </a:rPr>
              <a:t>. Nu </a:t>
            </a:r>
            <a:r>
              <a:rPr lang="en-US" sz="2000" dirty="0" err="1">
                <a:latin typeface="Segoe Print" pitchFamily="2" charset="0"/>
              </a:rPr>
              <a:t>toata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lumea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iti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doreste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binele</a:t>
            </a:r>
            <a:r>
              <a:rPr lang="en-US" sz="2000" dirty="0">
                <a:latin typeface="Segoe Print" pitchFamily="2" charset="0"/>
              </a:rPr>
              <a:t> . </a:t>
            </a:r>
            <a:r>
              <a:rPr lang="en-US" sz="2000" dirty="0" err="1">
                <a:latin typeface="Segoe Print" pitchFamily="2" charset="0"/>
              </a:rPr>
              <a:t>Stii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ca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mereu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curiozitatea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adolescentina</a:t>
            </a:r>
            <a:r>
              <a:rPr lang="en-US" sz="2000" dirty="0">
                <a:latin typeface="Segoe Print" pitchFamily="2" charset="0"/>
              </a:rPr>
              <a:t>, </a:t>
            </a:r>
            <a:r>
              <a:rPr lang="en-US" sz="2000" dirty="0" err="1">
                <a:latin typeface="Segoe Print" pitchFamily="2" charset="0"/>
              </a:rPr>
              <a:t>setea</a:t>
            </a:r>
            <a:r>
              <a:rPr lang="en-US" sz="2000" dirty="0">
                <a:latin typeface="Segoe Print" pitchFamily="2" charset="0"/>
              </a:rPr>
              <a:t> de “</a:t>
            </a:r>
            <a:r>
              <a:rPr lang="en-US" sz="2000" dirty="0" err="1">
                <a:latin typeface="Segoe Print" pitchFamily="2" charset="0"/>
              </a:rPr>
              <a:t>senzatii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tari</a:t>
            </a:r>
            <a:r>
              <a:rPr lang="en-US" sz="2000" dirty="0">
                <a:latin typeface="Segoe Print" pitchFamily="2" charset="0"/>
              </a:rPr>
              <a:t>” , </a:t>
            </a:r>
            <a:r>
              <a:rPr lang="en-US" sz="2000" dirty="0" err="1">
                <a:latin typeface="Segoe Print" pitchFamily="2" charset="0"/>
              </a:rPr>
              <a:t>sentimentul</a:t>
            </a:r>
            <a:r>
              <a:rPr lang="en-US" sz="2000" dirty="0">
                <a:latin typeface="Segoe Print" pitchFamily="2" charset="0"/>
              </a:rPr>
              <a:t> de </a:t>
            </a:r>
            <a:r>
              <a:rPr lang="en-US" sz="2000" dirty="0" err="1">
                <a:latin typeface="Segoe Print" pitchFamily="2" charset="0"/>
              </a:rPr>
              <a:t>singuratate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sau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influenta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asa-zisilor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prieteni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te</a:t>
            </a:r>
            <a:r>
              <a:rPr lang="en-US" sz="2000" dirty="0">
                <a:latin typeface="Segoe Print" pitchFamily="2" charset="0"/>
              </a:rPr>
              <a:t> </a:t>
            </a:r>
            <a:r>
              <a:rPr lang="en-US" sz="2000" dirty="0" err="1">
                <a:latin typeface="Segoe Print" pitchFamily="2" charset="0"/>
              </a:rPr>
              <a:t>vor</a:t>
            </a:r>
            <a:r>
              <a:rPr lang="en-US" sz="2000" dirty="0">
                <a:latin typeface="Segoe Print" pitchFamily="2" charset="0"/>
              </a:rPr>
              <a:t> impinge la o </a:t>
            </a:r>
            <a:r>
              <a:rPr lang="en-US" sz="2000" dirty="0" err="1">
                <a:latin typeface="Segoe Print" pitchFamily="2" charset="0"/>
              </a:rPr>
              <a:t>astfel</a:t>
            </a:r>
            <a:r>
              <a:rPr lang="en-US" sz="2000" dirty="0">
                <a:latin typeface="Segoe Print" pitchFamily="2" charset="0"/>
              </a:rPr>
              <a:t> de </a:t>
            </a:r>
            <a:r>
              <a:rPr lang="en-US" sz="2000" dirty="0" err="1">
                <a:latin typeface="Segoe Print" pitchFamily="2" charset="0"/>
              </a:rPr>
              <a:t>greseala</a:t>
            </a:r>
            <a:r>
              <a:rPr lang="en-US" sz="2000" dirty="0">
                <a:latin typeface="Segoe Print" pitchFamily="2" charset="0"/>
              </a:rPr>
              <a:t>. </a:t>
            </a:r>
            <a:endParaRPr lang="ro-RO" sz="2000" dirty="0">
              <a:latin typeface="Segoe Print" pitchFamily="2" charset="0"/>
            </a:endParaRPr>
          </a:p>
          <a:p>
            <a:endParaRPr lang="ro-RO" sz="2000" dirty="0">
              <a:latin typeface="Segoe Print" pitchFamily="2" charset="0"/>
            </a:endParaRPr>
          </a:p>
        </p:txBody>
      </p:sp>
      <p:pic>
        <p:nvPicPr>
          <p:cNvPr id="19" name="Substituent conținut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2060848"/>
            <a:ext cx="3498182" cy="4608240"/>
          </a:xfrm>
        </p:spPr>
      </p:pic>
    </p:spTree>
    <p:extLst>
      <p:ext uri="{BB962C8B-B14F-4D97-AF65-F5344CB8AC3E}">
        <p14:creationId xmlns:p14="http://schemas.microsoft.com/office/powerpoint/2010/main" xmlns="" val="300656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/>
          <p:cNvSpPr>
            <a:spLocks noGrp="1"/>
          </p:cNvSpPr>
          <p:nvPr>
            <p:ph type="title"/>
          </p:nvPr>
        </p:nvSpPr>
        <p:spPr>
          <a:xfrm>
            <a:off x="1828800" y="381000"/>
            <a:ext cx="4392488" cy="720080"/>
          </a:xfrm>
        </p:spPr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7030A0"/>
                </a:solidFill>
                <a:latin typeface="Mistral" pitchFamily="66" charset="0"/>
                <a:cs typeface="DaunPenh" pitchFamily="2" charset="0"/>
              </a:rPr>
              <a:t>DECIZII…</a:t>
            </a:r>
            <a:endParaRPr lang="ro-RO" sz="6000" dirty="0">
              <a:solidFill>
                <a:srgbClr val="7030A0"/>
              </a:solidFill>
              <a:latin typeface="Mistral" pitchFamily="66" charset="0"/>
              <a:cs typeface="DaunPenh" pitchFamily="2" charset="0"/>
            </a:endParaRPr>
          </a:p>
        </p:txBody>
      </p:sp>
      <p:sp>
        <p:nvSpPr>
          <p:cNvPr id="4" name="Substituent text 3"/>
          <p:cNvSpPr>
            <a:spLocks noGrp="1"/>
          </p:cNvSpPr>
          <p:nvPr>
            <p:ph type="body" idx="1"/>
          </p:nvPr>
        </p:nvSpPr>
        <p:spPr>
          <a:xfrm>
            <a:off x="-17187" y="1412776"/>
            <a:ext cx="3347864" cy="558924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" pitchFamily="18" charset="0"/>
              </a:rPr>
              <a:t>Mai </a:t>
            </a:r>
            <a:r>
              <a:rPr lang="en-US" sz="2200" dirty="0" err="1">
                <a:latin typeface="Century" pitchFamily="18" charset="0"/>
              </a:rPr>
              <a:t>presus</a:t>
            </a:r>
            <a:r>
              <a:rPr lang="en-US" sz="2200" dirty="0">
                <a:latin typeface="Century" pitchFamily="18" charset="0"/>
              </a:rPr>
              <a:t> de </a:t>
            </a:r>
            <a:r>
              <a:rPr lang="en-US" sz="2200" dirty="0" err="1">
                <a:latin typeface="Century" pitchFamily="18" charset="0"/>
              </a:rPr>
              <a:t>toti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si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toate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esti</a:t>
            </a:r>
            <a:r>
              <a:rPr lang="en-US" sz="2200" dirty="0">
                <a:latin typeface="Century" pitchFamily="18" charset="0"/>
              </a:rPr>
              <a:t> TU! </a:t>
            </a:r>
            <a:r>
              <a:rPr lang="en-US" sz="2200" dirty="0" err="1">
                <a:latin typeface="Century" pitchFamily="18" charset="0"/>
              </a:rPr>
              <a:t>Cand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ai</a:t>
            </a:r>
            <a:r>
              <a:rPr lang="en-US" sz="2200" dirty="0">
                <a:latin typeface="Century" pitchFamily="18" charset="0"/>
              </a:rPr>
              <a:t> de ales </a:t>
            </a:r>
            <a:r>
              <a:rPr lang="en-US" sz="2200" dirty="0" err="1">
                <a:latin typeface="Century" pitchFamily="18" charset="0"/>
              </a:rPr>
              <a:t>intre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anturaj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si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propria-ti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viata</a:t>
            </a:r>
            <a:r>
              <a:rPr lang="en-US" sz="2200" dirty="0">
                <a:latin typeface="Century" pitchFamily="18" charset="0"/>
              </a:rPr>
              <a:t> nu </a:t>
            </a:r>
            <a:r>
              <a:rPr lang="en-US" sz="2200" dirty="0" err="1">
                <a:latin typeface="Century" pitchFamily="18" charset="0"/>
              </a:rPr>
              <a:t>ezita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si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alege-ti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viata</a:t>
            </a:r>
            <a:r>
              <a:rPr lang="en-US" sz="2200" dirty="0">
                <a:latin typeface="Century" pitchFamily="18" charset="0"/>
              </a:rPr>
              <a:t>! </a:t>
            </a:r>
            <a:r>
              <a:rPr lang="en-US" sz="2200" dirty="0" err="1">
                <a:latin typeface="Century" pitchFamily="18" charset="0"/>
              </a:rPr>
              <a:t>Gandeste-te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ca</a:t>
            </a:r>
            <a:r>
              <a:rPr lang="en-US" sz="2200" dirty="0">
                <a:latin typeface="Century" pitchFamily="18" charset="0"/>
              </a:rPr>
              <a:t> de </a:t>
            </a:r>
            <a:r>
              <a:rPr lang="en-US" sz="2200" dirty="0" err="1">
                <a:latin typeface="Century" pitchFamily="18" charset="0"/>
              </a:rPr>
              <a:t>oameni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esti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inconjurat</a:t>
            </a:r>
            <a:r>
              <a:rPr lang="en-US" sz="2200" dirty="0">
                <a:latin typeface="Century" pitchFamily="18" charset="0"/>
              </a:rPr>
              <a:t> tot </a:t>
            </a:r>
            <a:r>
              <a:rPr lang="en-US" sz="2200" dirty="0" err="1">
                <a:latin typeface="Century" pitchFamily="18" charset="0"/>
              </a:rPr>
              <a:t>timpul</a:t>
            </a:r>
            <a:r>
              <a:rPr lang="en-US" sz="2200" dirty="0">
                <a:latin typeface="Century" pitchFamily="18" charset="0"/>
              </a:rPr>
              <a:t> , </a:t>
            </a:r>
            <a:r>
              <a:rPr lang="en-US" sz="2200" dirty="0" err="1">
                <a:latin typeface="Century" pitchFamily="18" charset="0"/>
              </a:rPr>
              <a:t>atata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timp</a:t>
            </a:r>
            <a:r>
              <a:rPr lang="en-US" sz="2200" dirty="0">
                <a:latin typeface="Century" pitchFamily="18" charset="0"/>
              </a:rPr>
              <a:t> cat </a:t>
            </a:r>
            <a:r>
              <a:rPr lang="en-US" sz="2200" dirty="0" err="1">
                <a:latin typeface="Century" pitchFamily="18" charset="0"/>
              </a:rPr>
              <a:t>esti</a:t>
            </a:r>
            <a:r>
              <a:rPr lang="en-US" sz="2200" dirty="0">
                <a:latin typeface="Century" pitchFamily="18" charset="0"/>
              </a:rPr>
              <a:t> in </a:t>
            </a:r>
            <a:r>
              <a:rPr lang="en-US" sz="2200" dirty="0" err="1">
                <a:latin typeface="Century" pitchFamily="18" charset="0"/>
              </a:rPr>
              <a:t>viata</a:t>
            </a:r>
            <a:r>
              <a:rPr lang="en-US" sz="2200" dirty="0">
                <a:latin typeface="Century" pitchFamily="18" charset="0"/>
              </a:rPr>
              <a:t>, in </a:t>
            </a:r>
            <a:r>
              <a:rPr lang="en-US" sz="2200" dirty="0" err="1">
                <a:latin typeface="Century" pitchFamily="18" charset="0"/>
              </a:rPr>
              <a:t>schimb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dupa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ce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ai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trecut</a:t>
            </a:r>
            <a:r>
              <a:rPr lang="en-US" sz="2200" dirty="0">
                <a:latin typeface="Century" pitchFamily="18" charset="0"/>
              </a:rPr>
              <a:t> “ </a:t>
            </a:r>
            <a:r>
              <a:rPr lang="en-US" sz="2200" dirty="0" err="1">
                <a:latin typeface="Century" pitchFamily="18" charset="0"/>
              </a:rPr>
              <a:t>linia</a:t>
            </a:r>
            <a:r>
              <a:rPr lang="en-US" sz="2200" dirty="0">
                <a:latin typeface="Century" pitchFamily="18" charset="0"/>
              </a:rPr>
              <a:t>” de </a:t>
            </a:r>
            <a:r>
              <a:rPr lang="en-US" sz="2200" dirty="0" smtClean="0">
                <a:latin typeface="Century" pitchFamily="18" charset="0"/>
              </a:rPr>
              <a:t>finish </a:t>
            </a:r>
            <a:r>
              <a:rPr lang="en-US" sz="2200" dirty="0">
                <a:latin typeface="Century" pitchFamily="18" charset="0"/>
              </a:rPr>
              <a:t>nu </a:t>
            </a:r>
            <a:r>
              <a:rPr lang="en-US" sz="2200" dirty="0" err="1">
                <a:latin typeface="Century" pitchFamily="18" charset="0"/>
              </a:rPr>
              <a:t>vei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mai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>
                <a:latin typeface="Century" pitchFamily="18" charset="0"/>
              </a:rPr>
              <a:t>avea</a:t>
            </a:r>
            <a:r>
              <a:rPr lang="en-US" sz="2200" dirty="0">
                <a:latin typeface="Century" pitchFamily="18" charset="0"/>
              </a:rPr>
              <a:t> </a:t>
            </a:r>
            <a:r>
              <a:rPr lang="en-US" sz="2200" dirty="0" err="1" smtClean="0">
                <a:latin typeface="Century" pitchFamily="18" charset="0"/>
              </a:rPr>
              <a:t>pe</a:t>
            </a:r>
            <a:r>
              <a:rPr lang="en-US" sz="2200" dirty="0" smtClean="0">
                <a:latin typeface="Century" pitchFamily="18" charset="0"/>
              </a:rPr>
              <a:t> </a:t>
            </a:r>
            <a:r>
              <a:rPr lang="en-US" sz="2200" dirty="0" err="1" smtClean="0">
                <a:latin typeface="Century" pitchFamily="18" charset="0"/>
              </a:rPr>
              <a:t>nimeni</a:t>
            </a:r>
            <a:r>
              <a:rPr lang="en-US" sz="2200" dirty="0" smtClean="0">
                <a:latin typeface="Century" pitchFamily="18" charset="0"/>
              </a:rPr>
              <a:t> </a:t>
            </a:r>
            <a:r>
              <a:rPr lang="en-US" sz="2200" dirty="0" err="1" smtClean="0">
                <a:latin typeface="Century" pitchFamily="18" charset="0"/>
              </a:rPr>
              <a:t>langa</a:t>
            </a:r>
            <a:r>
              <a:rPr lang="en-US" sz="2200" dirty="0" smtClean="0">
                <a:latin typeface="Century" pitchFamily="18" charset="0"/>
              </a:rPr>
              <a:t> tine. </a:t>
            </a:r>
            <a:r>
              <a:rPr lang="en-US" sz="2200" dirty="0">
                <a:latin typeface="Century" pitchFamily="18" charset="0"/>
              </a:rPr>
              <a:t>	</a:t>
            </a:r>
            <a:endParaRPr lang="ro-RO" sz="2200" dirty="0">
              <a:latin typeface="Century" pitchFamily="18" charset="0"/>
            </a:endParaRPr>
          </a:p>
          <a:p>
            <a:endParaRPr lang="ro-RO" dirty="0"/>
          </a:p>
        </p:txBody>
      </p:sp>
      <p:pic>
        <p:nvPicPr>
          <p:cNvPr id="7" name="Substituent conținut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1219200"/>
            <a:ext cx="3540720" cy="2655540"/>
          </a:xfrm>
        </p:spPr>
      </p:pic>
      <p:pic>
        <p:nvPicPr>
          <p:cNvPr id="8" name="Substituent conținut 7"/>
          <p:cNvPicPr>
            <a:picLocks noGrp="1" noChangeAspect="1"/>
          </p:cNvPicPr>
          <p:nvPr>
            <p:ph sz="half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3081950"/>
            <a:ext cx="3733800" cy="2218099"/>
          </a:xfrm>
        </p:spPr>
      </p:pic>
    </p:spTree>
    <p:extLst>
      <p:ext uri="{BB962C8B-B14F-4D97-AF65-F5344CB8AC3E}">
        <p14:creationId xmlns:p14="http://schemas.microsoft.com/office/powerpoint/2010/main" xmlns="" val="111821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title"/>
          </p:nvPr>
        </p:nvSpPr>
        <p:spPr>
          <a:xfrm>
            <a:off x="179512" y="260648"/>
            <a:ext cx="5904656" cy="1008112"/>
          </a:xfrm>
        </p:spPr>
        <p:txBody>
          <a:bodyPr>
            <a:noAutofit/>
          </a:bodyPr>
          <a:lstStyle/>
          <a:p>
            <a:r>
              <a:rPr lang="en-US" sz="8800" dirty="0" smtClean="0">
                <a:solidFill>
                  <a:srgbClr val="7030A0"/>
                </a:solidFill>
                <a:latin typeface="Bradley Hand ITC" pitchFamily="66" charset="0"/>
                <a:cs typeface="Vijaya" pitchFamily="34" charset="0"/>
              </a:rPr>
              <a:t>MOARTE…</a:t>
            </a:r>
            <a:endParaRPr lang="ro-RO" sz="8800" dirty="0">
              <a:solidFill>
                <a:srgbClr val="7030A0"/>
              </a:solidFill>
              <a:latin typeface="Bradley Hand ITC" pitchFamily="66" charset="0"/>
              <a:cs typeface="Vijaya" pitchFamily="34" charset="0"/>
            </a:endParaRPr>
          </a:p>
        </p:txBody>
      </p:sp>
      <p:sp>
        <p:nvSpPr>
          <p:cNvPr id="6" name="Substituent text 5"/>
          <p:cNvSpPr>
            <a:spLocks noGrp="1"/>
          </p:cNvSpPr>
          <p:nvPr>
            <p:ph type="body" idx="2"/>
          </p:nvPr>
        </p:nvSpPr>
        <p:spPr>
          <a:xfrm>
            <a:off x="450954" y="5661426"/>
            <a:ext cx="7632848" cy="1152128"/>
          </a:xfrm>
        </p:spPr>
        <p:txBody>
          <a:bodyPr>
            <a:normAutofit/>
          </a:bodyPr>
          <a:lstStyle/>
          <a:p>
            <a:r>
              <a:rPr lang="ro-RO" sz="3000" dirty="0"/>
              <a:t>Anturaj</a:t>
            </a:r>
            <a:r>
              <a:rPr lang="ro-RO" sz="3000" dirty="0" smtClean="0"/>
              <a:t>.</a:t>
            </a:r>
            <a:r>
              <a:rPr lang="en-US" sz="3000" dirty="0" smtClean="0"/>
              <a:t> </a:t>
            </a:r>
            <a:r>
              <a:rPr lang="ro-RO" sz="3000" dirty="0"/>
              <a:t>Drog. Droguri</a:t>
            </a:r>
            <a:r>
              <a:rPr lang="ro-RO" sz="3000" dirty="0" smtClean="0"/>
              <a:t>.</a:t>
            </a:r>
            <a:r>
              <a:rPr lang="en-US" sz="3000" dirty="0" smtClean="0"/>
              <a:t> </a:t>
            </a:r>
            <a:r>
              <a:rPr lang="ro-RO" sz="3000" dirty="0"/>
              <a:t>Uitare</a:t>
            </a:r>
            <a:r>
              <a:rPr lang="ro-RO" sz="3000" dirty="0" smtClean="0"/>
              <a:t>.</a:t>
            </a:r>
            <a:r>
              <a:rPr lang="en-US" sz="3000" dirty="0" smtClean="0"/>
              <a:t> </a:t>
            </a:r>
            <a:r>
              <a:rPr lang="ro-RO" sz="3000" dirty="0"/>
              <a:t>Dependenţă</a:t>
            </a:r>
            <a:r>
              <a:rPr lang="ro-RO" sz="3000" dirty="0" smtClean="0"/>
              <a:t>.</a:t>
            </a:r>
            <a:r>
              <a:rPr lang="en-US" sz="3000" dirty="0" smtClean="0"/>
              <a:t> </a:t>
            </a:r>
            <a:r>
              <a:rPr lang="ro-RO" sz="3000" dirty="0"/>
              <a:t>Libertate </a:t>
            </a:r>
            <a:r>
              <a:rPr lang="ro-RO" sz="3000" dirty="0" smtClean="0"/>
              <a:t>pierdută</a:t>
            </a:r>
            <a:r>
              <a:rPr lang="en-US" sz="3000" dirty="0" smtClean="0"/>
              <a:t>. </a:t>
            </a:r>
            <a:r>
              <a:rPr lang="ro-RO" sz="3000" dirty="0"/>
              <a:t>Moarte lentă</a:t>
            </a:r>
            <a:r>
              <a:rPr lang="ro-RO" sz="3000" dirty="0" smtClean="0"/>
              <a:t>.</a:t>
            </a:r>
            <a:r>
              <a:rPr lang="en-US" sz="3000" dirty="0" smtClean="0"/>
              <a:t> </a:t>
            </a:r>
            <a:r>
              <a:rPr lang="ro-RO" sz="3000" dirty="0" smtClean="0"/>
              <a:t>Moarte</a:t>
            </a:r>
            <a:r>
              <a:rPr sz="3000" smtClean="0"/>
              <a:t>!!!!!</a:t>
            </a:r>
            <a:endParaRPr lang="ro-RO" sz="3000" dirty="0"/>
          </a:p>
          <a:p>
            <a:pPr algn="l"/>
            <a:endParaRPr lang="ro-RO" dirty="0"/>
          </a:p>
          <a:p>
            <a:pPr algn="l"/>
            <a:endParaRPr lang="ro-RO" dirty="0"/>
          </a:p>
          <a:p>
            <a:pPr algn="l"/>
            <a:endParaRPr lang="ro-RO" dirty="0"/>
          </a:p>
          <a:p>
            <a:pPr algn="l"/>
            <a:endParaRPr lang="ro-RO" dirty="0"/>
          </a:p>
        </p:txBody>
      </p:sp>
      <p:pic>
        <p:nvPicPr>
          <p:cNvPr id="9" name="Substituent conținut 8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511" y="1556792"/>
            <a:ext cx="5512769" cy="34563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179367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0" y="228600"/>
            <a:ext cx="5181600" cy="57912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Cu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toate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ca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legalizat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tutunul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un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drog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contine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substante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cancerigene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foarte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periculoase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determina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alte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imbolnaviri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Daca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esti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dependent de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acest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drog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atunci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antreneaza-ti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vointa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pentru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cuceriri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pas-cu-pas,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clipa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care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simti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ca nu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poti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rezista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spune-ti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gand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 “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doar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astazi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n-o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fumez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" ca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treaca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usor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ziua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aceea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3075" name="Picture 8" descr="producatorii-de-tutun-triseaza-434x3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0"/>
            <a:ext cx="3886200" cy="291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10" descr="22249%20tutu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4648200"/>
            <a:ext cx="2743200" cy="205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12" descr="NOUA-LEGE-IN-OLANDA--PRO-DROGURI--CONTRA-TUTU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3657600"/>
            <a:ext cx="2990850" cy="224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581400"/>
            <a:ext cx="4114800" cy="30480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Stiati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 …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fumatul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este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cunoscut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acum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300 de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,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început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să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se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răspândească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după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de-al II-lea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război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mondial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toate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ţările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lumii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lume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la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ora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actuală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au loc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mult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1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milion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decese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anual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din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cauza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fumatului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În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ultimi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40-50 de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s-a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dovedit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tot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clar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că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tutunul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conţine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substanţe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foarte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nocive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pic>
        <p:nvPicPr>
          <p:cNvPr id="4099" name="Picture 9" descr="blejnar-incasarile-din-accize-la-tutun-au-crescut-cu-38-in-2011-11107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733800"/>
            <a:ext cx="44958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12" descr="plantele-elimina-mirosul-de-tutun-434x3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"/>
            <a:ext cx="4495800" cy="337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14" descr="ziua-internationala-fara-tutun-o-ampla-campanie-de-informare-si-constientizare-88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990600"/>
            <a:ext cx="3886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/>
          <p:cNvSpPr>
            <a:spLocks noGrp="1"/>
          </p:cNvSpPr>
          <p:nvPr>
            <p:ph type="title"/>
          </p:nvPr>
        </p:nvSpPr>
        <p:spPr>
          <a:xfrm rot="11233386" flipV="1">
            <a:off x="3779912" y="692696"/>
            <a:ext cx="5122912" cy="2731442"/>
          </a:xfrm>
        </p:spPr>
        <p:txBody>
          <a:bodyPr>
            <a:normAutofit/>
          </a:bodyPr>
          <a:lstStyle/>
          <a:p>
            <a:r>
              <a:rPr lang="en-US" sz="7200" dirty="0" err="1" smtClean="0">
                <a:latin typeface="Pristina" pitchFamily="66" charset="0"/>
              </a:rPr>
              <a:t>Viata</a:t>
            </a:r>
            <a:r>
              <a:rPr lang="en-US" sz="7200" dirty="0" smtClean="0">
                <a:latin typeface="Pristina" pitchFamily="66" charset="0"/>
              </a:rPr>
              <a:t> CA UN DROG</a:t>
            </a:r>
            <a:endParaRPr lang="ro-RO" sz="7200" dirty="0">
              <a:latin typeface="Pristina" pitchFamily="66" charset="0"/>
            </a:endParaRPr>
          </a:p>
        </p:txBody>
      </p:sp>
      <p:sp>
        <p:nvSpPr>
          <p:cNvPr id="5" name="Substituent conținut 4"/>
          <p:cNvSpPr>
            <a:spLocks noGrp="1"/>
          </p:cNvSpPr>
          <p:nvPr>
            <p:ph sz="quarter" idx="1"/>
          </p:nvPr>
        </p:nvSpPr>
        <p:spPr>
          <a:xfrm>
            <a:off x="0" y="4149080"/>
            <a:ext cx="9144000" cy="262088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9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ro-RO" sz="3900" dirty="0" smtClean="0">
                <a:solidFill>
                  <a:srgbClr val="7030A0"/>
                </a:solidFill>
                <a:latin typeface="Showcard Gothic" pitchFamily="82" charset="0"/>
                <a:cs typeface="Times New Roman" pitchFamily="18" charset="0"/>
              </a:rPr>
              <a:t>A </a:t>
            </a:r>
            <a:r>
              <a:rPr lang="ro-RO" sz="3900" dirty="0">
                <a:solidFill>
                  <a:srgbClr val="7030A0"/>
                </a:solidFill>
                <a:latin typeface="Showcard Gothic" pitchFamily="82" charset="0"/>
                <a:cs typeface="Times New Roman" pitchFamily="18" charset="0"/>
              </a:rPr>
              <a:t>trai fara reguli inseamna a trai la intamplare iar a trai la intamplare inseamna a nu trai...!</a:t>
            </a:r>
          </a:p>
          <a:p>
            <a:endParaRPr lang="ro-RO" sz="39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Substituent conținut 1"/>
          <p:cNvPicPr>
            <a:picLocks noGrp="1" noChangeAspect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504" y="332656"/>
            <a:ext cx="3213869" cy="4285159"/>
          </a:xfrm>
        </p:spPr>
      </p:pic>
    </p:spTree>
    <p:extLst>
      <p:ext uri="{BB962C8B-B14F-4D97-AF65-F5344CB8AC3E}">
        <p14:creationId xmlns:p14="http://schemas.microsoft.com/office/powerpoint/2010/main" xmlns="" val="15525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304800" y="4724400"/>
            <a:ext cx="8523281" cy="1973560"/>
          </a:xfrm>
        </p:spPr>
        <p:txBody>
          <a:bodyPr>
            <a:noAutofit/>
          </a:bodyPr>
          <a:lstStyle/>
          <a:p>
            <a:r>
              <a:rPr lang="ro-RO" sz="2800" b="1" i="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Varsta adolescentei </a:t>
            </a:r>
            <a:r>
              <a:rPr lang="ro-RO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este </a:t>
            </a:r>
            <a:r>
              <a:rPr lang="ro-RO" sz="2800" b="1" i="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 perioada extrem de grea in viata fiecarui </a:t>
            </a:r>
            <a:r>
              <a:rPr lang="ro-RO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om.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Este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varsta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in care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amenintarile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si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tentatiile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sunt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mai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puternice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decat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oricand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Acum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incepe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i="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lupta</a:t>
            </a:r>
            <a:r>
              <a:rPr lang="en-US" sz="2800" b="1" i="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ro-RO" sz="28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07504" y="692696"/>
            <a:ext cx="9252520" cy="2736304"/>
          </a:xfrm>
        </p:spPr>
        <p:txBody>
          <a:bodyPr>
            <a:noAutofit/>
          </a:bodyPr>
          <a:lstStyle/>
          <a:p>
            <a:r>
              <a:rPr lang="en-US" sz="11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abriola" pitchFamily="82" charset="0"/>
                <a:ea typeface="SimSun-ExtB" pitchFamily="49" charset="-122"/>
              </a:rPr>
              <a:t>VIATA CA UN DROG</a:t>
            </a:r>
            <a:endParaRPr lang="ro-RO" sz="11000" dirty="0">
              <a:solidFill>
                <a:schemeClr val="accent6">
                  <a:lumMod val="60000"/>
                  <a:lumOff val="40000"/>
                </a:schemeClr>
              </a:solidFill>
              <a:latin typeface="Gabriola" pitchFamily="82" charset="0"/>
              <a:ea typeface="SimSun-ExtB" pitchFamily="49" charset="-122"/>
            </a:endParaRPr>
          </a:p>
        </p:txBody>
      </p:sp>
      <p:pic>
        <p:nvPicPr>
          <p:cNvPr id="4" name="Ludwig Van Beethoven - Moonlight Sonata - 1st Movement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 flipH="1" flipV="1">
            <a:off x="4876799" y="3733799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63103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52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text 7"/>
          <p:cNvSpPr>
            <a:spLocks noGrp="1"/>
          </p:cNvSpPr>
          <p:nvPr>
            <p:ph type="body" idx="1"/>
          </p:nvPr>
        </p:nvSpPr>
        <p:spPr>
          <a:xfrm>
            <a:off x="0" y="0"/>
            <a:ext cx="5292079" cy="6741368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Unii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se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drogheaza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din 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curiozitate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altii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din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mandrie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altii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din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deznadejde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sau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dorinta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de 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a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exprima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ceva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nou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</a:t>
            </a:r>
            <a:endParaRPr lang="ro-RO" sz="1800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  <a:p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Ingrijorator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este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faptul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indiferent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cale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o 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data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ajunsi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la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consumul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droguri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drum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intoarcere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nu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prea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exista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</a:t>
            </a:r>
            <a:endParaRPr lang="ro-RO" sz="1800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  <a:p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Incepatorii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folosesc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regula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“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celebra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”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inselatoarea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propozitie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: :”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asta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va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fi prima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ultima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data”.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Pentru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unii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drogul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este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un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refugiu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pentru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a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fugi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realitate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.. Dar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devine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un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infern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cand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se </a:t>
            </a:r>
            <a:r>
              <a:rPr lang="en-US" sz="1800" dirty="0" err="1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trezesc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</a:t>
            </a:r>
            <a:endParaRPr lang="ro-RO" sz="1800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  <a:p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Dependentii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droguri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-au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pierdut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libertatea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 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In </a:t>
            </a:r>
            <a:r>
              <a:rPr lang="en-US" sz="1800" dirty="0" err="1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momentul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 in care 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cedat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isipitei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devenit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adevarate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fiare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 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momentele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acelea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nu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mai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exista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nici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un gram de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dumnezeire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 Nu 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mila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nu 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dragoste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nu au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jena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.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Simtind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aceste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lucruri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toxicomanii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in loc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sa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lupte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cedeaza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intorcandu</a:t>
            </a:r>
            <a:r>
              <a:rPr lang="en-US" sz="1800" dirty="0" smtClean="0">
                <a:latin typeface="Californian FB" pitchFamily="18" charset="0"/>
                <a:ea typeface="Batang" pitchFamily="18" charset="-127"/>
                <a:cs typeface="Vijaya" pitchFamily="34" charset="0"/>
              </a:rPr>
              <a:t>-se 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in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mijlocul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vechilor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 “</a:t>
            </a:r>
            <a:r>
              <a:rPr lang="en-US" sz="1800" dirty="0" err="1">
                <a:latin typeface="Californian FB" pitchFamily="18" charset="0"/>
                <a:ea typeface="Batang" pitchFamily="18" charset="-127"/>
                <a:cs typeface="Vijaya" pitchFamily="34" charset="0"/>
              </a:rPr>
              <a:t>prieteni</a:t>
            </a:r>
            <a:r>
              <a:rPr lang="en-US" sz="1800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”</a:t>
            </a:r>
            <a:endParaRPr lang="ro-RO" sz="1800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  <a:p>
            <a:r>
              <a:rPr lang="en-US" dirty="0">
                <a:latin typeface="Californian FB" pitchFamily="18" charset="0"/>
                <a:ea typeface="Batang" pitchFamily="18" charset="-127"/>
                <a:cs typeface="Vijaya" pitchFamily="34" charset="0"/>
              </a:rPr>
              <a:t> </a:t>
            </a:r>
            <a:endParaRPr lang="ro-RO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  <a:p>
            <a:endParaRPr lang="ro-RO" dirty="0">
              <a:latin typeface="Californian FB" pitchFamily="18" charset="0"/>
              <a:ea typeface="Batang" pitchFamily="18" charset="-127"/>
              <a:cs typeface="Vijaya" pitchFamily="34" charset="0"/>
            </a:endParaRPr>
          </a:p>
        </p:txBody>
      </p:sp>
      <p:pic>
        <p:nvPicPr>
          <p:cNvPr id="12" name="Substituent conținut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581400"/>
            <a:ext cx="3556000" cy="2667000"/>
          </a:xfrm>
        </p:spPr>
      </p:pic>
      <p:pic>
        <p:nvPicPr>
          <p:cNvPr id="11" name="Substituent conținut 10"/>
          <p:cNvPicPr>
            <a:picLocks noGrp="1" noChangeAspect="1"/>
          </p:cNvPicPr>
          <p:nvPr>
            <p:ph sz="half" idx="4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95" y="332656"/>
            <a:ext cx="4032448" cy="3024336"/>
          </a:xfrm>
        </p:spPr>
      </p:pic>
    </p:spTree>
    <p:extLst>
      <p:ext uri="{BB962C8B-B14F-4D97-AF65-F5344CB8AC3E}">
        <p14:creationId xmlns="" xmlns:p14="http://schemas.microsoft.com/office/powerpoint/2010/main" val="2378574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text 7"/>
          <p:cNvSpPr>
            <a:spLocks noGrp="1"/>
          </p:cNvSpPr>
          <p:nvPr>
            <p:ph type="body" idx="2"/>
          </p:nvPr>
        </p:nvSpPr>
        <p:spPr>
          <a:xfrm>
            <a:off x="3837710" y="104737"/>
            <a:ext cx="5306290" cy="6766017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latin typeface="Californian FB" pitchFamily="18" charset="0"/>
              </a:rPr>
              <a:t>Toxicomanii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sunt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considerati</a:t>
            </a:r>
            <a:r>
              <a:rPr lang="en-US" sz="2000" dirty="0" smtClean="0">
                <a:latin typeface="Californian FB" pitchFamily="18" charset="0"/>
              </a:rPr>
              <a:t>  </a:t>
            </a:r>
            <a:r>
              <a:rPr lang="en-US" sz="2000" dirty="0" err="1" smtClean="0">
                <a:latin typeface="Californian FB" pitchFamily="18" charset="0"/>
              </a:rPr>
              <a:t>oamenii</a:t>
            </a:r>
            <a:r>
              <a:rPr lang="en-US" sz="2000" dirty="0" smtClean="0">
                <a:latin typeface="Californian FB" pitchFamily="18" charset="0"/>
              </a:rPr>
              <a:t> de la </a:t>
            </a:r>
            <a:r>
              <a:rPr lang="en-US" sz="2000" dirty="0" err="1" smtClean="0">
                <a:latin typeface="Californian FB" pitchFamily="18" charset="0"/>
              </a:rPr>
              <a:t>marginea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societatii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stigmatizati</a:t>
            </a:r>
            <a:r>
              <a:rPr lang="en-US" sz="2000" dirty="0" smtClean="0">
                <a:latin typeface="Californian FB" pitchFamily="18" charset="0"/>
              </a:rPr>
              <a:t> care “</a:t>
            </a:r>
            <a:r>
              <a:rPr lang="en-US" sz="2000" dirty="0" err="1" smtClean="0">
                <a:latin typeface="Californian FB" pitchFamily="18" charset="0"/>
              </a:rPr>
              <a:t>trebuie</a:t>
            </a:r>
            <a:r>
              <a:rPr lang="en-US" sz="2000" dirty="0" smtClean="0">
                <a:latin typeface="Californian FB" pitchFamily="18" charset="0"/>
              </a:rPr>
              <a:t>” </a:t>
            </a:r>
            <a:r>
              <a:rPr lang="en-US" sz="2000" dirty="0" err="1" smtClean="0">
                <a:latin typeface="Californian FB" pitchFamily="18" charset="0"/>
              </a:rPr>
              <a:t>sa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piara</a:t>
            </a:r>
            <a:r>
              <a:rPr lang="en-US" sz="2000" dirty="0" smtClean="0">
                <a:latin typeface="Californian FB" pitchFamily="18" charset="0"/>
              </a:rPr>
              <a:t>.. </a:t>
            </a:r>
            <a:r>
              <a:rPr lang="en-US" sz="2000" dirty="0" err="1" smtClean="0">
                <a:latin typeface="Californian FB" pitchFamily="18" charset="0"/>
              </a:rPr>
              <a:t>Tinerii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azi</a:t>
            </a:r>
            <a:r>
              <a:rPr lang="en-US" sz="2000" dirty="0" smtClean="0">
                <a:latin typeface="Californian FB" pitchFamily="18" charset="0"/>
              </a:rPr>
              <a:t>, nu </a:t>
            </a:r>
            <a:r>
              <a:rPr lang="en-US" sz="2000" dirty="0" err="1" smtClean="0">
                <a:latin typeface="Californian FB" pitchFamily="18" charset="0"/>
              </a:rPr>
              <a:t>vad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nicio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diferenta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intre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consumul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tutun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alcool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cel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droguri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ilegale</a:t>
            </a:r>
            <a:r>
              <a:rPr lang="en-US" sz="2000" dirty="0" smtClean="0">
                <a:latin typeface="Californian FB" pitchFamily="18" charset="0"/>
              </a:rPr>
              <a:t>.</a:t>
            </a:r>
          </a:p>
          <a:p>
            <a:r>
              <a:rPr lang="en-US" sz="2000" dirty="0" smtClean="0">
                <a:latin typeface="Californian FB" pitchFamily="18" charset="0"/>
              </a:rPr>
              <a:t>O </a:t>
            </a:r>
            <a:r>
              <a:rPr lang="en-US" sz="2000" dirty="0" err="1" smtClean="0">
                <a:latin typeface="Californian FB" pitchFamily="18" charset="0"/>
              </a:rPr>
              <a:t>viata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dependenta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drog</a:t>
            </a:r>
            <a:r>
              <a:rPr lang="en-US" sz="2000" dirty="0" smtClean="0">
                <a:latin typeface="Californian FB" pitchFamily="18" charset="0"/>
              </a:rPr>
              <a:t> nu pate </a:t>
            </a:r>
            <a:r>
              <a:rPr lang="en-US" sz="2000" dirty="0" err="1" smtClean="0">
                <a:latin typeface="Californian FB" pitchFamily="18" charset="0"/>
              </a:rPr>
              <a:t>avea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decat</a:t>
            </a:r>
            <a:r>
              <a:rPr lang="en-US" sz="2000" dirty="0" smtClean="0">
                <a:latin typeface="Californian FB" pitchFamily="18" charset="0"/>
              </a:rPr>
              <a:t> un mod de a </a:t>
            </a:r>
            <a:r>
              <a:rPr lang="en-US" sz="2000" dirty="0" err="1" smtClean="0">
                <a:latin typeface="Californian FB" pitchFamily="18" charset="0"/>
              </a:rPr>
              <a:t>trai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jalnic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demn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compatimit</a:t>
            </a:r>
            <a:r>
              <a:rPr lang="en-US" sz="2000" dirty="0" smtClean="0">
                <a:latin typeface="Californian FB" pitchFamily="18" charset="0"/>
              </a:rPr>
              <a:t>. </a:t>
            </a:r>
            <a:r>
              <a:rPr lang="en-US" sz="2000" dirty="0" err="1" smtClean="0">
                <a:latin typeface="Californian FB" pitchFamily="18" charset="0"/>
              </a:rPr>
              <a:t>Toxicomanul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vede</a:t>
            </a:r>
            <a:r>
              <a:rPr lang="en-US" sz="2000" dirty="0" smtClean="0">
                <a:latin typeface="Californian FB" pitchFamily="18" charset="0"/>
              </a:rPr>
              <a:t> in </a:t>
            </a:r>
            <a:r>
              <a:rPr lang="en-US" sz="2000" dirty="0" err="1" smtClean="0">
                <a:latin typeface="Californian FB" pitchFamily="18" charset="0"/>
              </a:rPr>
              <a:t>droguri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solutia</a:t>
            </a:r>
            <a:r>
              <a:rPr lang="en-US" sz="2000" dirty="0" smtClean="0">
                <a:latin typeface="Californian FB" pitchFamily="18" charset="0"/>
              </a:rPr>
              <a:t> de a accede la o </a:t>
            </a:r>
            <a:r>
              <a:rPr lang="en-US" sz="2000" dirty="0" err="1" smtClean="0">
                <a:latin typeface="Californian FB" pitchFamily="18" charset="0"/>
              </a:rPr>
              <a:t>bucatca</a:t>
            </a:r>
            <a:r>
              <a:rPr lang="en-US" sz="2000" dirty="0" smtClean="0">
                <a:latin typeface="Californian FB" pitchFamily="18" charset="0"/>
              </a:rPr>
              <a:t> de </a:t>
            </a:r>
            <a:r>
              <a:rPr lang="en-US" sz="2000" dirty="0" err="1" smtClean="0">
                <a:latin typeface="Californian FB" pitchFamily="18" charset="0"/>
              </a:rPr>
              <a:t>viata</a:t>
            </a:r>
            <a:r>
              <a:rPr lang="en-US" sz="2000" dirty="0" smtClean="0">
                <a:latin typeface="Californian FB" pitchFamily="18" charset="0"/>
              </a:rPr>
              <a:t> in care </a:t>
            </a:r>
            <a:r>
              <a:rPr lang="en-US" sz="2000" dirty="0" err="1" smtClean="0">
                <a:latin typeface="Californian FB" pitchFamily="18" charset="0"/>
              </a:rPr>
              <a:t>timpul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sa</a:t>
            </a:r>
            <a:r>
              <a:rPr lang="en-US" sz="2000" dirty="0" smtClean="0">
                <a:latin typeface="Californian FB" pitchFamily="18" charset="0"/>
              </a:rPr>
              <a:t> nu </a:t>
            </a:r>
            <a:r>
              <a:rPr lang="en-US" sz="2000" dirty="0" err="1" smtClean="0">
                <a:latin typeface="Californian FB" pitchFamily="18" charset="0"/>
              </a:rPr>
              <a:t>mai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conteze</a:t>
            </a:r>
            <a:r>
              <a:rPr lang="en-US" sz="2000" dirty="0" smtClean="0">
                <a:latin typeface="Californian FB" pitchFamily="18" charset="0"/>
              </a:rPr>
              <a:t>. </a:t>
            </a:r>
            <a:r>
              <a:rPr lang="en-US" sz="2000" dirty="0" err="1" smtClean="0">
                <a:latin typeface="Californian FB" pitchFamily="18" charset="0"/>
              </a:rPr>
              <a:t>Pentru</a:t>
            </a:r>
            <a:r>
              <a:rPr lang="en-US" sz="2000" dirty="0" smtClean="0">
                <a:latin typeface="Californian FB" pitchFamily="18" charset="0"/>
              </a:rPr>
              <a:t> o </a:t>
            </a:r>
            <a:r>
              <a:rPr lang="en-US" sz="2000" dirty="0" err="1" smtClean="0">
                <a:latin typeface="Californian FB" pitchFamily="18" charset="0"/>
              </a:rPr>
              <a:t>perioada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scurta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efemera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consumatorul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cunoaste</a:t>
            </a:r>
            <a:r>
              <a:rPr lang="en-US" sz="2000" dirty="0" smtClean="0">
                <a:latin typeface="Californian FB" pitchFamily="18" charset="0"/>
              </a:rPr>
              <a:t> “</a:t>
            </a:r>
            <a:r>
              <a:rPr lang="en-US" sz="2000" dirty="0" err="1" smtClean="0">
                <a:latin typeface="Californian FB" pitchFamily="18" charset="0"/>
              </a:rPr>
              <a:t>iluzia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pacii</a:t>
            </a:r>
            <a:r>
              <a:rPr lang="en-US" sz="2000" dirty="0" smtClean="0">
                <a:latin typeface="Californian FB" pitchFamily="18" charset="0"/>
              </a:rPr>
              <a:t>, a </a:t>
            </a:r>
            <a:r>
              <a:rPr lang="en-US" sz="2000" dirty="0" err="1" smtClean="0">
                <a:latin typeface="Californian FB" pitchFamily="18" charset="0"/>
              </a:rPr>
              <a:t>calmului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sau</a:t>
            </a:r>
            <a:r>
              <a:rPr lang="en-US" sz="2000" dirty="0" smtClean="0">
                <a:latin typeface="Californian FB" pitchFamily="18" charset="0"/>
              </a:rPr>
              <a:t> a </a:t>
            </a:r>
            <a:r>
              <a:rPr lang="en-US" sz="2000" dirty="0" err="1" smtClean="0">
                <a:latin typeface="Californian FB" pitchFamily="18" charset="0"/>
              </a:rPr>
              <a:t>fortei</a:t>
            </a:r>
            <a:r>
              <a:rPr lang="en-US" sz="2000" dirty="0" smtClean="0">
                <a:latin typeface="Californian FB" pitchFamily="18" charset="0"/>
              </a:rPr>
              <a:t>”. </a:t>
            </a:r>
            <a:r>
              <a:rPr lang="en-US" sz="2000" dirty="0" err="1" smtClean="0">
                <a:latin typeface="Californian FB" pitchFamily="18" charset="0"/>
              </a:rPr>
              <a:t>Drogul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pune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stapanire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pe</a:t>
            </a:r>
            <a:r>
              <a:rPr lang="en-US" sz="2000" dirty="0" smtClean="0">
                <a:latin typeface="Californian FB" pitchFamily="18" charset="0"/>
              </a:rPr>
              <a:t> tine </a:t>
            </a:r>
            <a:r>
              <a:rPr lang="en-US" sz="2000" dirty="0" err="1" smtClean="0">
                <a:latin typeface="Californian FB" pitchFamily="18" charset="0"/>
              </a:rPr>
              <a:t>si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te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distruge</a:t>
            </a:r>
            <a:r>
              <a:rPr lang="en-US" sz="2000" dirty="0" smtClean="0">
                <a:latin typeface="Californian FB" pitchFamily="18" charset="0"/>
              </a:rPr>
              <a:t> lent, lent…</a:t>
            </a:r>
            <a:r>
              <a:rPr lang="en-US" sz="2000" dirty="0" err="1" smtClean="0">
                <a:latin typeface="Californian FB" pitchFamily="18" charset="0"/>
              </a:rPr>
              <a:t>incet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sigur</a:t>
            </a:r>
            <a:r>
              <a:rPr lang="en-US" sz="2000" dirty="0" smtClean="0">
                <a:latin typeface="Californian FB" pitchFamily="18" charset="0"/>
              </a:rPr>
              <a:t>. </a:t>
            </a:r>
            <a:r>
              <a:rPr lang="en-US" sz="2000" dirty="0" err="1" smtClean="0">
                <a:latin typeface="Californian FB" pitchFamily="18" charset="0"/>
              </a:rPr>
              <a:t>Dependenta</a:t>
            </a:r>
            <a:r>
              <a:rPr lang="en-US" sz="2000" dirty="0" smtClean="0">
                <a:latin typeface="Californian FB" pitchFamily="18" charset="0"/>
              </a:rPr>
              <a:t> nu </a:t>
            </a:r>
            <a:r>
              <a:rPr lang="en-US" sz="2000" dirty="0" err="1" smtClean="0">
                <a:latin typeface="Californian FB" pitchFamily="18" charset="0"/>
              </a:rPr>
              <a:t>este</a:t>
            </a:r>
            <a:r>
              <a:rPr lang="en-US" sz="2000" dirty="0" smtClean="0">
                <a:latin typeface="Californian FB" pitchFamily="18" charset="0"/>
              </a:rPr>
              <a:t>  </a:t>
            </a:r>
            <a:r>
              <a:rPr lang="en-US" sz="2000" dirty="0" err="1" smtClean="0">
                <a:latin typeface="Californian FB" pitchFamily="18" charset="0"/>
              </a:rPr>
              <a:t>joaca</a:t>
            </a:r>
            <a:r>
              <a:rPr lang="en-US" sz="2000" dirty="0" smtClean="0">
                <a:latin typeface="Californian FB" pitchFamily="18" charset="0"/>
              </a:rPr>
              <a:t>, </a:t>
            </a:r>
            <a:r>
              <a:rPr lang="en-US" sz="2000" dirty="0" err="1" smtClean="0">
                <a:latin typeface="Californian FB" pitchFamily="18" charset="0"/>
              </a:rPr>
              <a:t>este</a:t>
            </a:r>
            <a:r>
              <a:rPr lang="en-US" sz="2000" dirty="0" smtClean="0">
                <a:latin typeface="Californian FB" pitchFamily="18" charset="0"/>
              </a:rPr>
              <a:t> o drama </a:t>
            </a:r>
            <a:r>
              <a:rPr lang="en-US" sz="2000" dirty="0" err="1" smtClean="0">
                <a:latin typeface="Californian FB" pitchFamily="18" charset="0"/>
              </a:rPr>
              <a:t>pentru</a:t>
            </a:r>
            <a:r>
              <a:rPr lang="en-US" sz="2000" dirty="0" smtClean="0">
                <a:latin typeface="Californian FB" pitchFamily="18" charset="0"/>
              </a:rPr>
              <a:t> care nu </a:t>
            </a:r>
            <a:r>
              <a:rPr lang="en-US" sz="2000" dirty="0" err="1" smtClean="0">
                <a:latin typeface="Californian FB" pitchFamily="18" charset="0"/>
              </a:rPr>
              <a:t>avem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cuvinte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sa</a:t>
            </a:r>
            <a:r>
              <a:rPr lang="en-US" sz="2000" dirty="0" smtClean="0">
                <a:latin typeface="Californian FB" pitchFamily="18" charset="0"/>
              </a:rPr>
              <a:t> o </a:t>
            </a:r>
            <a:r>
              <a:rPr lang="en-US" sz="2000" dirty="0" err="1" smtClean="0">
                <a:latin typeface="Californian FB" pitchFamily="18" charset="0"/>
              </a:rPr>
              <a:t>descriem</a:t>
            </a:r>
            <a:r>
              <a:rPr lang="en-US" sz="2000" dirty="0" smtClean="0">
                <a:latin typeface="Californian FB" pitchFamily="18" charset="0"/>
              </a:rPr>
              <a:t> la </a:t>
            </a:r>
            <a:r>
              <a:rPr lang="en-US" sz="2000" dirty="0" err="1" smtClean="0">
                <a:latin typeface="Californian FB" pitchFamily="18" charset="0"/>
              </a:rPr>
              <a:t>adevarata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ei</a:t>
            </a:r>
            <a:r>
              <a:rPr lang="en-US" sz="2000" dirty="0" smtClean="0">
                <a:latin typeface="Californian FB" pitchFamily="18" charset="0"/>
              </a:rPr>
              <a:t> </a:t>
            </a:r>
            <a:r>
              <a:rPr lang="en-US" sz="2000" dirty="0" err="1" smtClean="0">
                <a:latin typeface="Californian FB" pitchFamily="18" charset="0"/>
              </a:rPr>
              <a:t>intensitate</a:t>
            </a:r>
            <a:r>
              <a:rPr lang="en-US" sz="2000" dirty="0" smtClean="0">
                <a:latin typeface="Californian FB" pitchFamily="18" charset="0"/>
              </a:rPr>
              <a:t>.</a:t>
            </a:r>
            <a:endParaRPr lang="ro-RO" sz="2000" dirty="0">
              <a:latin typeface="Californian FB" pitchFamily="18" charset="0"/>
            </a:endParaRPr>
          </a:p>
        </p:txBody>
      </p:sp>
      <p:pic>
        <p:nvPicPr>
          <p:cNvPr id="2" name="Substituent conținut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0648"/>
            <a:ext cx="3698435" cy="4536504"/>
          </a:xfrm>
        </p:spPr>
      </p:pic>
    </p:spTree>
    <p:extLst>
      <p:ext uri="{BB962C8B-B14F-4D97-AF65-F5344CB8AC3E}">
        <p14:creationId xmlns="" xmlns:p14="http://schemas.microsoft.com/office/powerpoint/2010/main" val="162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stituent text 8"/>
          <p:cNvSpPr>
            <a:spLocks noGrp="1"/>
          </p:cNvSpPr>
          <p:nvPr>
            <p:ph type="body" sz="half" idx="2"/>
          </p:nvPr>
        </p:nvSpPr>
        <p:spPr>
          <a:xfrm>
            <a:off x="0" y="3733800"/>
            <a:ext cx="5486400" cy="3124200"/>
          </a:xfrm>
        </p:spPr>
        <p:txBody>
          <a:bodyPr>
            <a:normAutofit fontScale="70000" lnSpcReduction="20000"/>
          </a:bodyPr>
          <a:lstStyle/>
          <a:p>
            <a:pPr algn="l"/>
            <a:endParaRPr sz="1800">
              <a:latin typeface="Californian FB" pitchFamily="18" charset="0"/>
              <a:ea typeface="KaiTi" pitchFamily="49" charset="-122"/>
              <a:cs typeface="Aharoni" pitchFamily="2" charset="-79"/>
            </a:endParaRPr>
          </a:p>
          <a:p>
            <a:pPr algn="l"/>
            <a:endParaRPr sz="1800" smtClean="0">
              <a:latin typeface="Californian FB" pitchFamily="18" charset="0"/>
              <a:ea typeface="KaiTi" pitchFamily="49" charset="-122"/>
              <a:cs typeface="Aharoni" pitchFamily="2" charset="-79"/>
            </a:endParaRPr>
          </a:p>
          <a:p>
            <a:pPr algn="l"/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Sunt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milioane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cazuri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in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toata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lumea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uite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povestea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unui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om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care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reusit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spuna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stop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dupa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o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perioada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difcila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din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viata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lui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o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perioada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drogata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:</a:t>
            </a:r>
          </a:p>
          <a:p>
            <a:pPr algn="l"/>
            <a:endParaRPr sz="1800" dirty="0">
              <a:latin typeface="Californian FB" pitchFamily="18" charset="0"/>
              <a:ea typeface="KaiTi" pitchFamily="49" charset="-122"/>
              <a:cs typeface="Aharoni" pitchFamily="2" charset="-79"/>
            </a:endParaRPr>
          </a:p>
          <a:p>
            <a:pPr algn="l"/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“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Drogurile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schimba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perspectiva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gandi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vedea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lucrurile,iti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stari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care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seduc,par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frumoase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intr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-un final nu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iti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provoaca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decat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rau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Povestea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mea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inceput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in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anturaj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cu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primul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joint, care m-a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facut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simt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foarte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rau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Aveam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stari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panica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de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neliniste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anturajul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m-a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ispitit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din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nou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doua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oara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insa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fost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mai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putin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ciudat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doua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zi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tremuram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simteam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 sub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efectul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lor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Nu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mai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stiam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e cu mine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consolam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singur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sperand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 o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treaca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o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zi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alta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trecut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5-6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luni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sincer,nu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mai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simt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asa,dar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perspectiva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gandi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vedea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lurcurile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s-a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schimbat.Nu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ma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simt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in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masura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sfaturi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insa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cei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care se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drogheaza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o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fac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riscul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lor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Este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dreptul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fiecaruia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de 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alege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vrea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faca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viata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lor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. Nu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doresc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nimanui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treaca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prin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am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trecut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eu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vreau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toti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inteleaga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drogurile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mananca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viata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,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banii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,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iar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celor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care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supravietuiesc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le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provoaca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daune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grave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pe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</a:t>
            </a:r>
            <a:r>
              <a:rPr lang="en-US" sz="1800" dirty="0" err="1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termen</a:t>
            </a:r>
            <a:r>
              <a:rPr lang="en-US" sz="1800" dirty="0" smtClean="0">
                <a:latin typeface="Californian FB" pitchFamily="18" charset="0"/>
                <a:ea typeface="KaiTi" pitchFamily="49" charset="-122"/>
                <a:cs typeface="Aharoni" pitchFamily="2" charset="-79"/>
              </a:rPr>
              <a:t> lung.”</a:t>
            </a:r>
          </a:p>
          <a:p>
            <a:pPr algn="l"/>
            <a:endParaRPr lang="ro-RO" sz="1800" dirty="0" smtClean="0">
              <a:latin typeface="Californian FB" pitchFamily="18" charset="0"/>
              <a:ea typeface="KaiTi" pitchFamily="49" charset="-122"/>
              <a:cs typeface="Aharoni" pitchFamily="2" charset="-79"/>
            </a:endParaRPr>
          </a:p>
          <a:p>
            <a:pPr algn="l"/>
            <a:endParaRPr lang="en-US" sz="1800" dirty="0" smtClean="0">
              <a:latin typeface="Californian FB" pitchFamily="18" charset="0"/>
              <a:ea typeface="KaiTi" pitchFamily="49" charset="-122"/>
              <a:cs typeface="Aharoni" pitchFamily="2" charset="-79"/>
            </a:endParaRPr>
          </a:p>
          <a:p>
            <a:pPr algn="l"/>
            <a:endParaRPr lang="ro-RO" sz="1800" dirty="0">
              <a:latin typeface="Californian FB" pitchFamily="18" charset="0"/>
              <a:ea typeface="KaiTi" pitchFamily="49" charset="-122"/>
              <a:cs typeface="Aharoni" pitchFamily="2" charset="-79"/>
            </a:endParaRPr>
          </a:p>
        </p:txBody>
      </p:sp>
      <p:pic>
        <p:nvPicPr>
          <p:cNvPr id="2" name="Substituent imagine 1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153" b="33153"/>
          <a:stretch>
            <a:fillRect/>
          </a:stretch>
        </p:blipFill>
        <p:spPr/>
      </p:pic>
      <p:pic>
        <p:nvPicPr>
          <p:cNvPr id="3" name="Ludwig Van Beethoven - Moonlight Sonata - 1st Movement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 flipH="1" flipV="1">
            <a:off x="4876799" y="3733799"/>
            <a:ext cx="45719" cy="457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268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7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u 3"/>
          <p:cNvSpPr>
            <a:spLocks noGrp="1"/>
          </p:cNvSpPr>
          <p:nvPr>
            <p:ph type="title"/>
          </p:nvPr>
        </p:nvSpPr>
        <p:spPr>
          <a:xfrm rot="20853655">
            <a:off x="4680714" y="614276"/>
            <a:ext cx="4176464" cy="792088"/>
          </a:xfrm>
        </p:spPr>
        <p:txBody>
          <a:bodyPr>
            <a:noAutofit/>
          </a:bodyPr>
          <a:lstStyle/>
          <a:p>
            <a:r>
              <a:rPr lang="en-US" sz="4800" dirty="0" err="1" smtClean="0">
                <a:solidFill>
                  <a:srgbClr val="7030A0"/>
                </a:solidFill>
                <a:latin typeface="Bradley Hand ITC" pitchFamily="66" charset="0"/>
              </a:rPr>
              <a:t>Naivitate</a:t>
            </a:r>
            <a:r>
              <a:rPr lang="en-US" sz="4800" dirty="0" smtClean="0">
                <a:solidFill>
                  <a:srgbClr val="7030A0"/>
                </a:solidFill>
                <a:latin typeface="Bradley Hand ITC" pitchFamily="66" charset="0"/>
              </a:rPr>
              <a:t>...</a:t>
            </a:r>
            <a:endParaRPr lang="ro-RO" sz="4800" dirty="0">
              <a:solidFill>
                <a:srgbClr val="7030A0"/>
              </a:solidFill>
              <a:latin typeface="Bradley Hand ITC" pitchFamily="66" charset="0"/>
            </a:endParaRPr>
          </a:p>
        </p:txBody>
      </p:sp>
      <p:sp>
        <p:nvSpPr>
          <p:cNvPr id="2" name="Substituent conținut 1"/>
          <p:cNvSpPr>
            <a:spLocks noGrp="1"/>
          </p:cNvSpPr>
          <p:nvPr>
            <p:ph sz="quarter" idx="1"/>
          </p:nvPr>
        </p:nvSpPr>
        <p:spPr>
          <a:xfrm>
            <a:off x="-14808" y="188640"/>
            <a:ext cx="4732606" cy="6838465"/>
          </a:xfrm>
        </p:spPr>
        <p:txBody>
          <a:bodyPr>
            <a:normAutofit/>
          </a:bodyPr>
          <a:lstStyle/>
          <a:p>
            <a:r>
              <a:rPr lang="ro-RO" sz="3300" dirty="0">
                <a:latin typeface="Tempus Sans ITC" pitchFamily="82" charset="0"/>
                <a:cs typeface="Vijaya" pitchFamily="34" charset="0"/>
              </a:rPr>
              <a:t>Varsta adolescentei este o perioada extrem de grea in viata fiecarui om.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Este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varsta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in care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amenintarile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si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tentatiile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sunt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mai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puternice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decat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oricand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.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Acum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incepe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 </a:t>
            </a:r>
            <a:r>
              <a:rPr lang="en-US" sz="3300" dirty="0" err="1">
                <a:latin typeface="Tempus Sans ITC" pitchFamily="82" charset="0"/>
                <a:cs typeface="Vijaya" pitchFamily="34" charset="0"/>
              </a:rPr>
              <a:t>lupta</a:t>
            </a:r>
            <a:r>
              <a:rPr lang="en-US" sz="3300" dirty="0">
                <a:latin typeface="Tempus Sans ITC" pitchFamily="82" charset="0"/>
                <a:cs typeface="Vijaya" pitchFamily="34" charset="0"/>
              </a:rPr>
              <a:t>…</a:t>
            </a:r>
            <a:endParaRPr lang="ro-RO" sz="3300" dirty="0">
              <a:latin typeface="Tempus Sans ITC" pitchFamily="82" charset="0"/>
              <a:cs typeface="Vijaya" pitchFamily="34" charset="0"/>
            </a:endParaRPr>
          </a:p>
          <a:p>
            <a:r>
              <a:rPr lang="en-US" sz="3300" dirty="0" err="1">
                <a:latin typeface="Tempus Sans ITC" pitchFamily="82" charset="0"/>
              </a:rPr>
              <a:t>Tinerii</a:t>
            </a:r>
            <a:r>
              <a:rPr lang="en-US" sz="3300" dirty="0">
                <a:latin typeface="Tempus Sans ITC" pitchFamily="82" charset="0"/>
              </a:rPr>
              <a:t> de </a:t>
            </a:r>
            <a:r>
              <a:rPr lang="en-US" sz="3300" dirty="0" err="1">
                <a:latin typeface="Tempus Sans ITC" pitchFamily="82" charset="0"/>
              </a:rPr>
              <a:t>azi</a:t>
            </a:r>
            <a:r>
              <a:rPr lang="en-US" sz="3300" dirty="0">
                <a:latin typeface="Tempus Sans ITC" pitchFamily="82" charset="0"/>
              </a:rPr>
              <a:t>, nu </a:t>
            </a:r>
            <a:r>
              <a:rPr lang="en-US" sz="3300" dirty="0" err="1">
                <a:latin typeface="Tempus Sans ITC" pitchFamily="82" charset="0"/>
              </a:rPr>
              <a:t>vad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nici</a:t>
            </a:r>
            <a:r>
              <a:rPr lang="en-US" sz="3300" dirty="0">
                <a:latin typeface="Tempus Sans ITC" pitchFamily="82" charset="0"/>
              </a:rPr>
              <a:t> o </a:t>
            </a:r>
            <a:r>
              <a:rPr lang="en-US" sz="3300" dirty="0" err="1">
                <a:latin typeface="Tempus Sans ITC" pitchFamily="82" charset="0"/>
              </a:rPr>
              <a:t>diferenta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intre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consumul</a:t>
            </a:r>
            <a:r>
              <a:rPr lang="en-US" sz="3300" dirty="0">
                <a:latin typeface="Tempus Sans ITC" pitchFamily="82" charset="0"/>
              </a:rPr>
              <a:t> de </a:t>
            </a:r>
            <a:r>
              <a:rPr lang="en-US" sz="3300" dirty="0" err="1">
                <a:latin typeface="Tempus Sans ITC" pitchFamily="82" charset="0"/>
              </a:rPr>
              <a:t>tutun</a:t>
            </a:r>
            <a:r>
              <a:rPr lang="en-US" sz="3300" dirty="0">
                <a:latin typeface="Tempus Sans ITC" pitchFamily="82" charset="0"/>
              </a:rPr>
              <a:t>, </a:t>
            </a:r>
            <a:r>
              <a:rPr lang="en-US" sz="3300" dirty="0" err="1">
                <a:latin typeface="Tempus Sans ITC" pitchFamily="82" charset="0"/>
              </a:rPr>
              <a:t>alcool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si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cel</a:t>
            </a:r>
            <a:r>
              <a:rPr lang="en-US" sz="3300" dirty="0">
                <a:latin typeface="Tempus Sans ITC" pitchFamily="82" charset="0"/>
              </a:rPr>
              <a:t> de </a:t>
            </a:r>
            <a:r>
              <a:rPr lang="en-US" sz="3300" dirty="0" err="1">
                <a:latin typeface="Tempus Sans ITC" pitchFamily="82" charset="0"/>
              </a:rPr>
              <a:t>droguri</a:t>
            </a:r>
            <a:r>
              <a:rPr lang="en-US" sz="3300" dirty="0">
                <a:latin typeface="Tempus Sans ITC" pitchFamily="82" charset="0"/>
              </a:rPr>
              <a:t> </a:t>
            </a:r>
            <a:r>
              <a:rPr lang="en-US" sz="3300" dirty="0" err="1">
                <a:latin typeface="Tempus Sans ITC" pitchFamily="82" charset="0"/>
              </a:rPr>
              <a:t>ilegale</a:t>
            </a:r>
            <a:r>
              <a:rPr lang="en-US" sz="3300" dirty="0">
                <a:latin typeface="Tempus Sans ITC" pitchFamily="82" charset="0"/>
              </a:rPr>
              <a:t>.</a:t>
            </a:r>
          </a:p>
          <a:p>
            <a:endParaRPr lang="ro-RO" dirty="0"/>
          </a:p>
        </p:txBody>
      </p:sp>
      <p:pic>
        <p:nvPicPr>
          <p:cNvPr id="5" name="Substituent conținut 4"/>
          <p:cNvPicPr>
            <a:picLocks noGrp="1" noChangeAspect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56287" y="2371725"/>
            <a:ext cx="1905000" cy="2724150"/>
          </a:xfrm>
        </p:spPr>
      </p:pic>
    </p:spTree>
    <p:extLst>
      <p:ext uri="{BB962C8B-B14F-4D97-AF65-F5344CB8AC3E}">
        <p14:creationId xmlns:p14="http://schemas.microsoft.com/office/powerpoint/2010/main" xmlns="" val="1375356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/>
          <p:cNvSpPr>
            <a:spLocks noGrp="1"/>
          </p:cNvSpPr>
          <p:nvPr>
            <p:ph type="title"/>
          </p:nvPr>
        </p:nvSpPr>
        <p:spPr>
          <a:xfrm>
            <a:off x="4038600" y="838200"/>
            <a:ext cx="4114800" cy="798200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7030A0"/>
                </a:solidFill>
                <a:latin typeface="Freestyle Script" pitchFamily="66" charset="0"/>
              </a:rPr>
              <a:t>DEPENDENTA…</a:t>
            </a:r>
            <a:endParaRPr lang="ro-RO" sz="4400" dirty="0">
              <a:solidFill>
                <a:srgbClr val="7030A0"/>
              </a:solidFill>
              <a:latin typeface="Freestyle Script" pitchFamily="66" charset="0"/>
            </a:endParaRPr>
          </a:p>
        </p:txBody>
      </p:sp>
      <p:sp>
        <p:nvSpPr>
          <p:cNvPr id="6" name="Substituent text 5"/>
          <p:cNvSpPr>
            <a:spLocks noGrp="1"/>
          </p:cNvSpPr>
          <p:nvPr>
            <p:ph type="body" idx="1"/>
          </p:nvPr>
        </p:nvSpPr>
        <p:spPr>
          <a:xfrm>
            <a:off x="107504" y="260648"/>
            <a:ext cx="3405839" cy="6453336"/>
          </a:xfrm>
        </p:spPr>
        <p:txBody>
          <a:bodyPr>
            <a:noAutofit/>
          </a:bodyPr>
          <a:lstStyle/>
          <a:p>
            <a:r>
              <a:rPr lang="en-US" sz="2100" dirty="0">
                <a:latin typeface="Comic Sans MS" pitchFamily="66" charset="0"/>
              </a:rPr>
              <a:t>O data </a:t>
            </a:r>
            <a:r>
              <a:rPr lang="en-US" sz="2100" dirty="0" err="1">
                <a:latin typeface="Comic Sans MS" pitchFamily="66" charset="0"/>
              </a:rPr>
              <a:t>ce</a:t>
            </a:r>
            <a:r>
              <a:rPr lang="en-US" sz="2100" dirty="0">
                <a:latin typeface="Comic Sans MS" pitchFamily="66" charset="0"/>
              </a:rPr>
              <a:t>  </a:t>
            </a:r>
            <a:r>
              <a:rPr lang="en-US" sz="2100" dirty="0" err="1">
                <a:latin typeface="Comic Sans MS" pitchFamily="66" charset="0"/>
              </a:rPr>
              <a:t>drogurile</a:t>
            </a:r>
            <a:r>
              <a:rPr lang="en-US" sz="2100" dirty="0">
                <a:latin typeface="Comic Sans MS" pitchFamily="66" charset="0"/>
              </a:rPr>
              <a:t> pun </a:t>
            </a:r>
            <a:r>
              <a:rPr lang="en-US" sz="2100" dirty="0" err="1">
                <a:latin typeface="Comic Sans MS" pitchFamily="66" charset="0"/>
              </a:rPr>
              <a:t>stapanire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viata</a:t>
            </a:r>
            <a:r>
              <a:rPr lang="en-US" sz="2100" dirty="0">
                <a:latin typeface="Comic Sans MS" pitchFamily="66" charset="0"/>
              </a:rPr>
              <a:t> ta , </a:t>
            </a:r>
            <a:r>
              <a:rPr lang="en-US" sz="2100" dirty="0" err="1">
                <a:latin typeface="Comic Sans MS" pitchFamily="66" charset="0"/>
              </a:rPr>
              <a:t>problemele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apar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si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ele</a:t>
            </a:r>
            <a:r>
              <a:rPr lang="en-US" sz="2100" dirty="0">
                <a:latin typeface="Comic Sans MS" pitchFamily="66" charset="0"/>
              </a:rPr>
              <a:t> , </a:t>
            </a:r>
            <a:r>
              <a:rPr lang="en-US" sz="2100" dirty="0" err="1">
                <a:latin typeface="Comic Sans MS" pitchFamily="66" charset="0"/>
              </a:rPr>
              <a:t>iar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totul</a:t>
            </a:r>
            <a:r>
              <a:rPr lang="en-US" sz="2100" dirty="0">
                <a:latin typeface="Comic Sans MS" pitchFamily="66" charset="0"/>
              </a:rPr>
              <a:t> pare </a:t>
            </a:r>
            <a:r>
              <a:rPr lang="en-US" sz="2100" dirty="0" err="1">
                <a:latin typeface="Comic Sans MS" pitchFamily="66" charset="0"/>
              </a:rPr>
              <a:t>desprins</a:t>
            </a:r>
            <a:r>
              <a:rPr lang="en-US" sz="2100" dirty="0">
                <a:latin typeface="Comic Sans MS" pitchFamily="66" charset="0"/>
              </a:rPr>
              <a:t> de </a:t>
            </a:r>
            <a:r>
              <a:rPr lang="en-US" sz="2100" dirty="0" err="1">
                <a:latin typeface="Comic Sans MS" pitchFamily="66" charset="0"/>
              </a:rPr>
              <a:t>realitate</a:t>
            </a:r>
            <a:r>
              <a:rPr lang="en-US" sz="2100" dirty="0">
                <a:latin typeface="Comic Sans MS" pitchFamily="66" charset="0"/>
              </a:rPr>
              <a:t>. </a:t>
            </a:r>
            <a:r>
              <a:rPr lang="en-US" sz="2100" dirty="0" err="1">
                <a:latin typeface="Comic Sans MS" pitchFamily="66" charset="0"/>
              </a:rPr>
              <a:t>Candva</a:t>
            </a:r>
            <a:r>
              <a:rPr lang="en-US" sz="2100" dirty="0">
                <a:latin typeface="Comic Sans MS" pitchFamily="66" charset="0"/>
              </a:rPr>
              <a:t>, </a:t>
            </a:r>
            <a:r>
              <a:rPr lang="en-US" sz="2100" dirty="0" err="1">
                <a:latin typeface="Comic Sans MS" pitchFamily="66" charset="0"/>
              </a:rPr>
              <a:t>undeva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poate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ca-ti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vei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pune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si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tu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intrebarea</a:t>
            </a:r>
            <a:r>
              <a:rPr lang="en-US" sz="2100" dirty="0">
                <a:latin typeface="Comic Sans MS" pitchFamily="66" charset="0"/>
              </a:rPr>
              <a:t> “DE CE EU?”. </a:t>
            </a:r>
            <a:r>
              <a:rPr lang="en-US" sz="2100" dirty="0" err="1">
                <a:latin typeface="Comic Sans MS" pitchFamily="66" charset="0"/>
              </a:rPr>
              <a:t>Uneori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esti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constient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ca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ai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adus</a:t>
            </a:r>
            <a:r>
              <a:rPr lang="en-US" sz="2100" dirty="0">
                <a:latin typeface="Comic Sans MS" pitchFamily="66" charset="0"/>
              </a:rPr>
              <a:t> tot </a:t>
            </a:r>
            <a:r>
              <a:rPr lang="en-US" sz="2100" dirty="0" err="1">
                <a:latin typeface="Comic Sans MS" pitchFamily="66" charset="0"/>
              </a:rPr>
              <a:t>raul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asupra</a:t>
            </a:r>
            <a:r>
              <a:rPr lang="en-US" sz="2100" dirty="0">
                <a:latin typeface="Comic Sans MS" pitchFamily="66" charset="0"/>
              </a:rPr>
              <a:t> ta </a:t>
            </a:r>
            <a:r>
              <a:rPr lang="en-US" sz="2100" dirty="0" err="1">
                <a:latin typeface="Comic Sans MS" pitchFamily="66" charset="0"/>
              </a:rPr>
              <a:t>insa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acum</a:t>
            </a:r>
            <a:r>
              <a:rPr lang="en-US" sz="2100" dirty="0">
                <a:latin typeface="Comic Sans MS" pitchFamily="66" charset="0"/>
              </a:rPr>
              <a:t>, </a:t>
            </a:r>
            <a:r>
              <a:rPr lang="en-US" sz="2100" dirty="0" err="1">
                <a:latin typeface="Comic Sans MS" pitchFamily="66" charset="0"/>
              </a:rPr>
              <a:t>dupa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primele</a:t>
            </a:r>
            <a:r>
              <a:rPr lang="en-US" sz="2100" dirty="0">
                <a:latin typeface="Comic Sans MS" pitchFamily="66" charset="0"/>
              </a:rPr>
              <a:t> doze nu </a:t>
            </a:r>
            <a:r>
              <a:rPr lang="en-US" sz="2100" dirty="0" err="1">
                <a:latin typeface="Comic Sans MS" pitchFamily="66" charset="0"/>
              </a:rPr>
              <a:t>te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mai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poti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opri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chiar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daca</a:t>
            </a:r>
            <a:r>
              <a:rPr lang="en-US" sz="2100" dirty="0">
                <a:latin typeface="Comic Sans MS" pitchFamily="66" charset="0"/>
              </a:rPr>
              <a:t>, la </a:t>
            </a:r>
            <a:r>
              <a:rPr lang="en-US" sz="2100" dirty="0" err="1">
                <a:latin typeface="Comic Sans MS" pitchFamily="66" charset="0"/>
              </a:rPr>
              <a:t>inceput</a:t>
            </a:r>
            <a:r>
              <a:rPr lang="en-US" sz="2100" dirty="0">
                <a:latin typeface="Comic Sans MS" pitchFamily="66" charset="0"/>
              </a:rPr>
              <a:t> nu </a:t>
            </a:r>
            <a:r>
              <a:rPr lang="en-US" sz="2100" dirty="0" err="1">
                <a:latin typeface="Comic Sans MS" pitchFamily="66" charset="0"/>
              </a:rPr>
              <a:t>asta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ti-ai</a:t>
            </a:r>
            <a:r>
              <a:rPr lang="en-US" sz="2100" dirty="0">
                <a:latin typeface="Comic Sans MS" pitchFamily="66" charset="0"/>
              </a:rPr>
              <a:t> </a:t>
            </a:r>
            <a:r>
              <a:rPr lang="en-US" sz="2100" dirty="0" err="1">
                <a:latin typeface="Comic Sans MS" pitchFamily="66" charset="0"/>
              </a:rPr>
              <a:t>propus</a:t>
            </a:r>
            <a:r>
              <a:rPr lang="en-US" sz="2100" dirty="0">
                <a:latin typeface="Comic Sans MS" pitchFamily="66" charset="0"/>
              </a:rPr>
              <a:t>. </a:t>
            </a:r>
            <a:endParaRPr lang="ro-RO" sz="2100" dirty="0">
              <a:latin typeface="Comic Sans MS" pitchFamily="66" charset="0"/>
            </a:endParaRPr>
          </a:p>
        </p:txBody>
      </p:sp>
      <p:pic>
        <p:nvPicPr>
          <p:cNvPr id="11" name="Substituent conținut 10"/>
          <p:cNvPicPr>
            <a:picLocks noGrp="1" noChangeAspect="1"/>
          </p:cNvPicPr>
          <p:nvPr>
            <p:ph sz="half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0" y="3505200"/>
            <a:ext cx="4060949" cy="2852817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6409539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/>
          <p:cNvSpPr>
            <a:spLocks noGrp="1"/>
          </p:cNvSpPr>
          <p:nvPr>
            <p:ph type="title"/>
          </p:nvPr>
        </p:nvSpPr>
        <p:spPr>
          <a:xfrm>
            <a:off x="2819400" y="609600"/>
            <a:ext cx="4114800" cy="701040"/>
          </a:xfrm>
        </p:spPr>
        <p:txBody>
          <a:bodyPr>
            <a:noAutofit/>
          </a:bodyPr>
          <a:lstStyle/>
          <a:p>
            <a:r>
              <a:rPr lang="en-US" sz="6600" dirty="0" smtClean="0">
                <a:solidFill>
                  <a:srgbClr val="7030A0"/>
                </a:solidFill>
                <a:latin typeface="Juice ITC" pitchFamily="82" charset="0"/>
              </a:rPr>
              <a:t>ILUZIE…</a:t>
            </a:r>
            <a:endParaRPr lang="ro-RO" sz="6600" dirty="0">
              <a:solidFill>
                <a:srgbClr val="7030A0"/>
              </a:solidFill>
              <a:latin typeface="Juice ITC" pitchFamily="82" charset="0"/>
            </a:endParaRPr>
          </a:p>
        </p:txBody>
      </p:sp>
      <p:sp>
        <p:nvSpPr>
          <p:cNvPr id="4" name="Substituent text 3"/>
          <p:cNvSpPr>
            <a:spLocks noGrp="1"/>
          </p:cNvSpPr>
          <p:nvPr>
            <p:ph type="body" idx="1"/>
          </p:nvPr>
        </p:nvSpPr>
        <p:spPr>
          <a:xfrm>
            <a:off x="0" y="1628800"/>
            <a:ext cx="2771800" cy="5229200"/>
          </a:xfrm>
        </p:spPr>
        <p:txBody>
          <a:bodyPr>
            <a:normAutofit fontScale="92500"/>
          </a:bodyPr>
          <a:lstStyle/>
          <a:p>
            <a:r>
              <a:rPr lang="en-US" sz="2500" dirty="0">
                <a:latin typeface="Monotype Corsiva" pitchFamily="66" charset="0"/>
              </a:rPr>
              <a:t>O </a:t>
            </a:r>
            <a:r>
              <a:rPr lang="en-US" sz="2500" dirty="0" err="1">
                <a:latin typeface="Monotype Corsiva" pitchFamily="66" charset="0"/>
              </a:rPr>
              <a:t>viata</a:t>
            </a:r>
            <a:r>
              <a:rPr lang="en-US" sz="2500" dirty="0">
                <a:latin typeface="Monotype Corsiva" pitchFamily="66" charset="0"/>
              </a:rPr>
              <a:t> de </a:t>
            </a:r>
            <a:r>
              <a:rPr lang="en-US" sz="2500" dirty="0" err="1">
                <a:latin typeface="Monotype Corsiva" pitchFamily="66" charset="0"/>
              </a:rPr>
              <a:t>dependenta</a:t>
            </a:r>
            <a:r>
              <a:rPr lang="en-US" sz="2500" dirty="0">
                <a:latin typeface="Monotype Corsiva" pitchFamily="66" charset="0"/>
              </a:rPr>
              <a:t> de </a:t>
            </a:r>
            <a:r>
              <a:rPr lang="en-US" sz="2500" dirty="0" err="1">
                <a:latin typeface="Monotype Corsiva" pitchFamily="66" charset="0"/>
              </a:rPr>
              <a:t>drog</a:t>
            </a:r>
            <a:r>
              <a:rPr lang="en-US" sz="2500" dirty="0">
                <a:latin typeface="Monotype Corsiva" pitchFamily="66" charset="0"/>
              </a:rPr>
              <a:t> nu </a:t>
            </a:r>
            <a:r>
              <a:rPr lang="en-US" sz="2500" dirty="0" err="1" smtClean="0">
                <a:latin typeface="Monotype Corsiva" pitchFamily="66" charset="0"/>
              </a:rPr>
              <a:t>poate</a:t>
            </a:r>
            <a:r>
              <a:rPr lang="en-US" sz="2500" dirty="0" smtClean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avea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decat</a:t>
            </a:r>
            <a:r>
              <a:rPr lang="en-US" sz="2500" dirty="0">
                <a:latin typeface="Monotype Corsiva" pitchFamily="66" charset="0"/>
              </a:rPr>
              <a:t> un mod de a </a:t>
            </a:r>
            <a:r>
              <a:rPr lang="en-US" sz="2500" dirty="0" err="1">
                <a:latin typeface="Monotype Corsiva" pitchFamily="66" charset="0"/>
              </a:rPr>
              <a:t>trai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jalnic</a:t>
            </a:r>
            <a:r>
              <a:rPr lang="en-US" sz="2500" dirty="0">
                <a:latin typeface="Monotype Corsiva" pitchFamily="66" charset="0"/>
              </a:rPr>
              <a:t>, </a:t>
            </a:r>
            <a:r>
              <a:rPr lang="en-US" sz="2500" dirty="0" err="1">
                <a:latin typeface="Monotype Corsiva" pitchFamily="66" charset="0"/>
              </a:rPr>
              <a:t>demn</a:t>
            </a:r>
            <a:r>
              <a:rPr lang="en-US" sz="2500" dirty="0">
                <a:latin typeface="Monotype Corsiva" pitchFamily="66" charset="0"/>
              </a:rPr>
              <a:t> de </a:t>
            </a:r>
            <a:r>
              <a:rPr lang="en-US" sz="2500" dirty="0" err="1">
                <a:latin typeface="Monotype Corsiva" pitchFamily="66" charset="0"/>
              </a:rPr>
              <a:t>compatimit</a:t>
            </a:r>
            <a:r>
              <a:rPr lang="en-US" sz="2500" dirty="0">
                <a:latin typeface="Monotype Corsiva" pitchFamily="66" charset="0"/>
              </a:rPr>
              <a:t>. </a:t>
            </a:r>
            <a:r>
              <a:rPr lang="en-US" sz="2500" dirty="0" err="1">
                <a:latin typeface="Monotype Corsiva" pitchFamily="66" charset="0"/>
              </a:rPr>
              <a:t>Toxicomanul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vede</a:t>
            </a:r>
            <a:r>
              <a:rPr lang="en-US" sz="2500" dirty="0">
                <a:latin typeface="Monotype Corsiva" pitchFamily="66" charset="0"/>
              </a:rPr>
              <a:t> in </a:t>
            </a:r>
            <a:r>
              <a:rPr lang="en-US" sz="2500" dirty="0" err="1">
                <a:latin typeface="Monotype Corsiva" pitchFamily="66" charset="0"/>
              </a:rPr>
              <a:t>droguri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 smtClean="0">
                <a:latin typeface="Monotype Corsiva" pitchFamily="66" charset="0"/>
              </a:rPr>
              <a:t>solutia</a:t>
            </a:r>
            <a:r>
              <a:rPr lang="en-US" sz="2500" dirty="0" smtClean="0">
                <a:latin typeface="Monotype Corsiva" pitchFamily="66" charset="0"/>
              </a:rPr>
              <a:t> </a:t>
            </a:r>
            <a:r>
              <a:rPr lang="en-US" sz="2500" dirty="0">
                <a:latin typeface="Monotype Corsiva" pitchFamily="66" charset="0"/>
              </a:rPr>
              <a:t>de a accede la o </a:t>
            </a:r>
            <a:r>
              <a:rPr lang="en-US" sz="2500" dirty="0" err="1">
                <a:latin typeface="Monotype Corsiva" pitchFamily="66" charset="0"/>
              </a:rPr>
              <a:t>bucatca</a:t>
            </a:r>
            <a:r>
              <a:rPr lang="en-US" sz="2500" dirty="0">
                <a:latin typeface="Monotype Corsiva" pitchFamily="66" charset="0"/>
              </a:rPr>
              <a:t> de </a:t>
            </a:r>
            <a:r>
              <a:rPr lang="en-US" sz="2500" dirty="0" err="1">
                <a:latin typeface="Monotype Corsiva" pitchFamily="66" charset="0"/>
              </a:rPr>
              <a:t>viata</a:t>
            </a:r>
            <a:r>
              <a:rPr lang="en-US" sz="2500" dirty="0">
                <a:latin typeface="Monotype Corsiva" pitchFamily="66" charset="0"/>
              </a:rPr>
              <a:t> in care </a:t>
            </a:r>
            <a:r>
              <a:rPr lang="en-US" sz="2500" dirty="0" err="1">
                <a:latin typeface="Monotype Corsiva" pitchFamily="66" charset="0"/>
              </a:rPr>
              <a:t>timpul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sa</a:t>
            </a:r>
            <a:r>
              <a:rPr lang="en-US" sz="2500" dirty="0">
                <a:latin typeface="Monotype Corsiva" pitchFamily="66" charset="0"/>
              </a:rPr>
              <a:t> nu </a:t>
            </a:r>
            <a:r>
              <a:rPr lang="en-US" sz="2500" dirty="0" err="1">
                <a:latin typeface="Monotype Corsiva" pitchFamily="66" charset="0"/>
              </a:rPr>
              <a:t>mai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conteze</a:t>
            </a:r>
            <a:r>
              <a:rPr lang="en-US" sz="2500" dirty="0">
                <a:latin typeface="Monotype Corsiva" pitchFamily="66" charset="0"/>
              </a:rPr>
              <a:t>. </a:t>
            </a:r>
            <a:r>
              <a:rPr lang="en-US" sz="2500" dirty="0" err="1">
                <a:latin typeface="Monotype Corsiva" pitchFamily="66" charset="0"/>
              </a:rPr>
              <a:t>Pentru</a:t>
            </a:r>
            <a:r>
              <a:rPr lang="en-US" sz="2500" dirty="0">
                <a:latin typeface="Monotype Corsiva" pitchFamily="66" charset="0"/>
              </a:rPr>
              <a:t> o </a:t>
            </a:r>
            <a:r>
              <a:rPr lang="en-US" sz="2500" dirty="0" err="1">
                <a:latin typeface="Monotype Corsiva" pitchFamily="66" charset="0"/>
              </a:rPr>
              <a:t>perioada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scurta</a:t>
            </a:r>
            <a:r>
              <a:rPr lang="en-US" sz="2500" dirty="0">
                <a:latin typeface="Monotype Corsiva" pitchFamily="66" charset="0"/>
              </a:rPr>
              <a:t>, </a:t>
            </a:r>
            <a:r>
              <a:rPr lang="en-US" sz="2500" dirty="0" err="1">
                <a:latin typeface="Monotype Corsiva" pitchFamily="66" charset="0"/>
              </a:rPr>
              <a:t>efemera</a:t>
            </a:r>
            <a:r>
              <a:rPr lang="en-US" sz="2500" dirty="0">
                <a:latin typeface="Monotype Corsiva" pitchFamily="66" charset="0"/>
              </a:rPr>
              <a:t>, </a:t>
            </a:r>
            <a:r>
              <a:rPr lang="en-US" sz="2500" dirty="0" err="1">
                <a:latin typeface="Monotype Corsiva" pitchFamily="66" charset="0"/>
              </a:rPr>
              <a:t>consumatorul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cunoaste</a:t>
            </a:r>
            <a:r>
              <a:rPr lang="en-US" sz="2500" dirty="0">
                <a:latin typeface="Monotype Corsiva" pitchFamily="66" charset="0"/>
              </a:rPr>
              <a:t> “</a:t>
            </a:r>
            <a:r>
              <a:rPr lang="en-US" sz="2500" dirty="0" err="1">
                <a:latin typeface="Monotype Corsiva" pitchFamily="66" charset="0"/>
              </a:rPr>
              <a:t>iluzia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pacii</a:t>
            </a:r>
            <a:r>
              <a:rPr lang="en-US" sz="2500" dirty="0">
                <a:latin typeface="Monotype Corsiva" pitchFamily="66" charset="0"/>
              </a:rPr>
              <a:t>, a </a:t>
            </a:r>
            <a:r>
              <a:rPr lang="en-US" sz="2500" dirty="0" err="1">
                <a:latin typeface="Monotype Corsiva" pitchFamily="66" charset="0"/>
              </a:rPr>
              <a:t>calmului</a:t>
            </a:r>
            <a:r>
              <a:rPr lang="en-US" sz="2500" dirty="0">
                <a:latin typeface="Monotype Corsiva" pitchFamily="66" charset="0"/>
              </a:rPr>
              <a:t> </a:t>
            </a:r>
            <a:r>
              <a:rPr lang="en-US" sz="2500" dirty="0" err="1">
                <a:latin typeface="Monotype Corsiva" pitchFamily="66" charset="0"/>
              </a:rPr>
              <a:t>sau</a:t>
            </a:r>
            <a:r>
              <a:rPr lang="en-US" sz="2500" dirty="0">
                <a:latin typeface="Monotype Corsiva" pitchFamily="66" charset="0"/>
              </a:rPr>
              <a:t> a </a:t>
            </a:r>
            <a:r>
              <a:rPr lang="en-US" sz="2500" dirty="0" err="1">
                <a:latin typeface="Monotype Corsiva" pitchFamily="66" charset="0"/>
              </a:rPr>
              <a:t>fortei</a:t>
            </a:r>
            <a:r>
              <a:rPr lang="en-US" sz="2500" dirty="0">
                <a:latin typeface="Monotype Corsiva" pitchFamily="66" charset="0"/>
              </a:rPr>
              <a:t>”</a:t>
            </a:r>
          </a:p>
          <a:p>
            <a:endParaRPr lang="ro-RO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half" idx="3"/>
          </p:nvPr>
        </p:nvSpPr>
        <p:spPr>
          <a:xfrm>
            <a:off x="6372200" y="1340768"/>
            <a:ext cx="2771799" cy="5503376"/>
          </a:xfrm>
        </p:spPr>
        <p:txBody>
          <a:bodyPr/>
          <a:lstStyle/>
          <a:p>
            <a:r>
              <a:rPr lang="en-US" sz="2200" dirty="0">
                <a:latin typeface="Monotype Corsiva" pitchFamily="66" charset="0"/>
              </a:rPr>
              <a:t>In timp ce tu te simti bine si ajungi undeva “sus” in grupul tau , in fata familiei tale si a societatii apar semne de ingrijorare si teama. Orice parinte este ingrijorat pentru copilul sau . orice mama si-ar da si viata pentru a-</a:t>
            </a:r>
            <a:r>
              <a:rPr lang="en-US" sz="2200" dirty="0" err="1">
                <a:latin typeface="Monotype Corsiva" pitchFamily="66" charset="0"/>
              </a:rPr>
              <a:t>si</a:t>
            </a:r>
            <a:r>
              <a:rPr lang="en-US" sz="2200" dirty="0">
                <a:latin typeface="Monotype Corsiva" pitchFamily="66" charset="0"/>
              </a:rPr>
              <a:t> </a:t>
            </a:r>
            <a:r>
              <a:rPr lang="en-US" sz="2200" dirty="0" err="1" smtClean="0">
                <a:latin typeface="Monotype Corsiva" pitchFamily="66" charset="0"/>
              </a:rPr>
              <a:t>sti</a:t>
            </a:r>
            <a:r>
              <a:rPr lang="en-US" sz="2200" dirty="0" smtClean="0">
                <a:latin typeface="Monotype Corsiva" pitchFamily="66" charset="0"/>
              </a:rPr>
              <a:t> </a:t>
            </a:r>
            <a:r>
              <a:rPr lang="en-US" sz="2200" dirty="0" err="1" smtClean="0">
                <a:latin typeface="Monotype Corsiva" pitchFamily="66" charset="0"/>
              </a:rPr>
              <a:t>fiul</a:t>
            </a:r>
            <a:r>
              <a:rPr lang="en-US" sz="2200" dirty="0" smtClean="0">
                <a:latin typeface="Monotype Corsiva" pitchFamily="66" charset="0"/>
              </a:rPr>
              <a:t>/</a:t>
            </a:r>
            <a:r>
              <a:rPr lang="en-US" sz="2200" dirty="0" err="1" smtClean="0">
                <a:latin typeface="Monotype Corsiva" pitchFamily="66" charset="0"/>
              </a:rPr>
              <a:t>fica</a:t>
            </a:r>
            <a:r>
              <a:rPr lang="en-US" sz="2200" dirty="0" smtClean="0">
                <a:latin typeface="Monotype Corsiva" pitchFamily="66" charset="0"/>
              </a:rPr>
              <a:t>  in </a:t>
            </a:r>
            <a:r>
              <a:rPr lang="en-US" sz="2200" dirty="0">
                <a:latin typeface="Monotype Corsiva" pitchFamily="66" charset="0"/>
              </a:rPr>
              <a:t>siguranta .  Dar cine s-a gandit la asta?</a:t>
            </a:r>
            <a:endParaRPr lang="ro-RO" sz="2200" dirty="0">
              <a:latin typeface="Monotype Corsiva" pitchFamily="66" charset="0"/>
            </a:endParaRPr>
          </a:p>
          <a:p>
            <a:endParaRPr lang="ro-RO" dirty="0"/>
          </a:p>
        </p:txBody>
      </p:sp>
      <p:pic>
        <p:nvPicPr>
          <p:cNvPr id="7" name="Substituent conținut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2800" y="2514600"/>
            <a:ext cx="2022231" cy="3048000"/>
          </a:xfrm>
        </p:spPr>
      </p:pic>
    </p:spTree>
    <p:extLst>
      <p:ext uri="{BB962C8B-B14F-4D97-AF65-F5344CB8AC3E}">
        <p14:creationId xmlns:p14="http://schemas.microsoft.com/office/powerpoint/2010/main" xmlns="" val="9767143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234</TotalTime>
  <Words>1187</Words>
  <Application>Microsoft Office PowerPoint</Application>
  <PresentationFormat>On-screen Show (4:3)</PresentationFormat>
  <Paragraphs>40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Equity</vt:lpstr>
      <vt:lpstr>Slide 1</vt:lpstr>
      <vt:lpstr>Viata CA UN DROG</vt:lpstr>
      <vt:lpstr>VIATA CA UN DROG</vt:lpstr>
      <vt:lpstr>Slide 4</vt:lpstr>
      <vt:lpstr>Slide 5</vt:lpstr>
      <vt:lpstr>Slide 6</vt:lpstr>
      <vt:lpstr>Naivitate...</vt:lpstr>
      <vt:lpstr>DEPENDENTA…</vt:lpstr>
      <vt:lpstr>ILUZIE…</vt:lpstr>
      <vt:lpstr>CAPTIVITATE…</vt:lpstr>
      <vt:lpstr>FRICA…</vt:lpstr>
      <vt:lpstr>DECIZII…</vt:lpstr>
      <vt:lpstr>MOARTE…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Desmo</dc:creator>
  <cp:lastModifiedBy>elev</cp:lastModifiedBy>
  <cp:revision>31</cp:revision>
  <dcterms:created xsi:type="dcterms:W3CDTF">2011-10-25T19:36:50Z</dcterms:created>
  <dcterms:modified xsi:type="dcterms:W3CDTF">2017-05-29T10:34:47Z</dcterms:modified>
</cp:coreProperties>
</file>